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278" r:id="rId5"/>
    <p:sldId id="258" r:id="rId6"/>
    <p:sldId id="259" r:id="rId7"/>
    <p:sldId id="260" r:id="rId8"/>
    <p:sldId id="261" r:id="rId9"/>
    <p:sldId id="265" r:id="rId10"/>
    <p:sldId id="262" r:id="rId11"/>
    <p:sldId id="263" r:id="rId12"/>
    <p:sldId id="264" r:id="rId13"/>
    <p:sldId id="266" r:id="rId14"/>
    <p:sldId id="267" r:id="rId15"/>
    <p:sldId id="268" r:id="rId16"/>
    <p:sldId id="269" r:id="rId17"/>
    <p:sldId id="270" r:id="rId18"/>
    <p:sldId id="271" r:id="rId19"/>
    <p:sldId id="272" r:id="rId20"/>
    <p:sldId id="273" r:id="rId21"/>
    <p:sldId id="274" r:id="rId22"/>
    <p:sldId id="276" r:id="rId23"/>
    <p:sldId id="275" r:id="rId24"/>
    <p:sldId id="279"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4" autoAdjust="0"/>
    <p:restoredTop sz="94660"/>
  </p:normalViewPr>
  <p:slideViewPr>
    <p:cSldViewPr snapToGrid="0">
      <p:cViewPr varScale="1">
        <p:scale>
          <a:sx n="86" d="100"/>
          <a:sy n="86" d="100"/>
        </p:scale>
        <p:origin x="60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13139-32F9-4407-A473-C396BE6CE5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AE80FA-8AAA-4198-9FFC-A29BD80C8A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8ACCA06-6786-4474-9D88-42BA9E9F471B}"/>
              </a:ext>
            </a:extLst>
          </p:cNvPr>
          <p:cNvSpPr>
            <a:spLocks noGrp="1"/>
          </p:cNvSpPr>
          <p:nvPr>
            <p:ph type="dt" sz="half" idx="10"/>
          </p:nvPr>
        </p:nvSpPr>
        <p:spPr/>
        <p:txBody>
          <a:bodyPr/>
          <a:lstStyle/>
          <a:p>
            <a:fld id="{A44072FF-6F10-4D7C-84D9-1D59B4CB9754}" type="datetimeFigureOut">
              <a:rPr lang="en-GB" smtClean="0"/>
              <a:t>22/10/2020</a:t>
            </a:fld>
            <a:endParaRPr lang="en-GB" dirty="0"/>
          </a:p>
        </p:txBody>
      </p:sp>
      <p:sp>
        <p:nvSpPr>
          <p:cNvPr id="5" name="Footer Placeholder 4">
            <a:extLst>
              <a:ext uri="{FF2B5EF4-FFF2-40B4-BE49-F238E27FC236}">
                <a16:creationId xmlns:a16="http://schemas.microsoft.com/office/drawing/2014/main" id="{8E38EABA-2EB4-41FE-BD7F-3A557EA3659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DE35395-CAAA-4122-AE6B-E42645211EF1}"/>
              </a:ext>
            </a:extLst>
          </p:cNvPr>
          <p:cNvSpPr>
            <a:spLocks noGrp="1"/>
          </p:cNvSpPr>
          <p:nvPr>
            <p:ph type="sldNum" sz="quarter" idx="12"/>
          </p:nvPr>
        </p:nvSpPr>
        <p:spPr/>
        <p:txBody>
          <a:bodyPr/>
          <a:lstStyle/>
          <a:p>
            <a:fld id="{579A32AD-88E4-4BFB-A645-706B3DDEC1F1}" type="slidenum">
              <a:rPr lang="en-GB" smtClean="0"/>
              <a:t>‹#›</a:t>
            </a:fld>
            <a:endParaRPr lang="en-GB" dirty="0"/>
          </a:p>
        </p:txBody>
      </p:sp>
    </p:spTree>
    <p:extLst>
      <p:ext uri="{BB962C8B-B14F-4D97-AF65-F5344CB8AC3E}">
        <p14:creationId xmlns:p14="http://schemas.microsoft.com/office/powerpoint/2010/main" val="2368729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82B86-5FCB-4F07-AEC0-34D32E5EE4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B57D179-7E60-4895-9B3D-765FE1763E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319B44-911C-452D-AE9C-E27EDFD094A4}"/>
              </a:ext>
            </a:extLst>
          </p:cNvPr>
          <p:cNvSpPr>
            <a:spLocks noGrp="1"/>
          </p:cNvSpPr>
          <p:nvPr>
            <p:ph type="dt" sz="half" idx="10"/>
          </p:nvPr>
        </p:nvSpPr>
        <p:spPr/>
        <p:txBody>
          <a:bodyPr/>
          <a:lstStyle/>
          <a:p>
            <a:fld id="{A44072FF-6F10-4D7C-84D9-1D59B4CB9754}" type="datetimeFigureOut">
              <a:rPr lang="en-GB" smtClean="0"/>
              <a:t>22/10/2020</a:t>
            </a:fld>
            <a:endParaRPr lang="en-GB" dirty="0"/>
          </a:p>
        </p:txBody>
      </p:sp>
      <p:sp>
        <p:nvSpPr>
          <p:cNvPr id="5" name="Footer Placeholder 4">
            <a:extLst>
              <a:ext uri="{FF2B5EF4-FFF2-40B4-BE49-F238E27FC236}">
                <a16:creationId xmlns:a16="http://schemas.microsoft.com/office/drawing/2014/main" id="{73001604-7AFF-4BF0-849F-5DF94567BAF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4A90B84-4A99-4338-8CC9-BF69E789A36A}"/>
              </a:ext>
            </a:extLst>
          </p:cNvPr>
          <p:cNvSpPr>
            <a:spLocks noGrp="1"/>
          </p:cNvSpPr>
          <p:nvPr>
            <p:ph type="sldNum" sz="quarter" idx="12"/>
          </p:nvPr>
        </p:nvSpPr>
        <p:spPr/>
        <p:txBody>
          <a:bodyPr/>
          <a:lstStyle/>
          <a:p>
            <a:fld id="{579A32AD-88E4-4BFB-A645-706B3DDEC1F1}" type="slidenum">
              <a:rPr lang="en-GB" smtClean="0"/>
              <a:t>‹#›</a:t>
            </a:fld>
            <a:endParaRPr lang="en-GB" dirty="0"/>
          </a:p>
        </p:txBody>
      </p:sp>
    </p:spTree>
    <p:extLst>
      <p:ext uri="{BB962C8B-B14F-4D97-AF65-F5344CB8AC3E}">
        <p14:creationId xmlns:p14="http://schemas.microsoft.com/office/powerpoint/2010/main" val="1337053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7ABF7D-B187-42DC-A0FC-51AFA1A3110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C375305-8CF7-4A2A-ABDA-786DB6B8B0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A5A2CC-7CB6-4C51-969D-CD0C737B035A}"/>
              </a:ext>
            </a:extLst>
          </p:cNvPr>
          <p:cNvSpPr>
            <a:spLocks noGrp="1"/>
          </p:cNvSpPr>
          <p:nvPr>
            <p:ph type="dt" sz="half" idx="10"/>
          </p:nvPr>
        </p:nvSpPr>
        <p:spPr/>
        <p:txBody>
          <a:bodyPr/>
          <a:lstStyle/>
          <a:p>
            <a:fld id="{A44072FF-6F10-4D7C-84D9-1D59B4CB9754}" type="datetimeFigureOut">
              <a:rPr lang="en-GB" smtClean="0"/>
              <a:t>22/10/2020</a:t>
            </a:fld>
            <a:endParaRPr lang="en-GB" dirty="0"/>
          </a:p>
        </p:txBody>
      </p:sp>
      <p:sp>
        <p:nvSpPr>
          <p:cNvPr id="5" name="Footer Placeholder 4">
            <a:extLst>
              <a:ext uri="{FF2B5EF4-FFF2-40B4-BE49-F238E27FC236}">
                <a16:creationId xmlns:a16="http://schemas.microsoft.com/office/drawing/2014/main" id="{16E588AA-EAEA-4765-8F1A-0485DF4A280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CB7C445-C5A0-4392-A892-C51D0A634781}"/>
              </a:ext>
            </a:extLst>
          </p:cNvPr>
          <p:cNvSpPr>
            <a:spLocks noGrp="1"/>
          </p:cNvSpPr>
          <p:nvPr>
            <p:ph type="sldNum" sz="quarter" idx="12"/>
          </p:nvPr>
        </p:nvSpPr>
        <p:spPr/>
        <p:txBody>
          <a:bodyPr/>
          <a:lstStyle/>
          <a:p>
            <a:fld id="{579A32AD-88E4-4BFB-A645-706B3DDEC1F1}" type="slidenum">
              <a:rPr lang="en-GB" smtClean="0"/>
              <a:t>‹#›</a:t>
            </a:fld>
            <a:endParaRPr lang="en-GB" dirty="0"/>
          </a:p>
        </p:txBody>
      </p:sp>
    </p:spTree>
    <p:extLst>
      <p:ext uri="{BB962C8B-B14F-4D97-AF65-F5344CB8AC3E}">
        <p14:creationId xmlns:p14="http://schemas.microsoft.com/office/powerpoint/2010/main" val="4186892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5943-D0BF-423C-9636-9748E0DE59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86335D-C313-47ED-A074-854311B629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CD0B73-4117-4CF3-93F3-F6D8BC571A53}"/>
              </a:ext>
            </a:extLst>
          </p:cNvPr>
          <p:cNvSpPr>
            <a:spLocks noGrp="1"/>
          </p:cNvSpPr>
          <p:nvPr>
            <p:ph type="dt" sz="half" idx="10"/>
          </p:nvPr>
        </p:nvSpPr>
        <p:spPr/>
        <p:txBody>
          <a:bodyPr/>
          <a:lstStyle/>
          <a:p>
            <a:fld id="{A44072FF-6F10-4D7C-84D9-1D59B4CB9754}" type="datetimeFigureOut">
              <a:rPr lang="en-GB" smtClean="0"/>
              <a:t>22/10/2020</a:t>
            </a:fld>
            <a:endParaRPr lang="en-GB" dirty="0"/>
          </a:p>
        </p:txBody>
      </p:sp>
      <p:sp>
        <p:nvSpPr>
          <p:cNvPr id="5" name="Footer Placeholder 4">
            <a:extLst>
              <a:ext uri="{FF2B5EF4-FFF2-40B4-BE49-F238E27FC236}">
                <a16:creationId xmlns:a16="http://schemas.microsoft.com/office/drawing/2014/main" id="{9524D59A-F8B2-4771-A181-E5DCDED1980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B866571-69F0-4281-B0BF-9E1FAB531E37}"/>
              </a:ext>
            </a:extLst>
          </p:cNvPr>
          <p:cNvSpPr>
            <a:spLocks noGrp="1"/>
          </p:cNvSpPr>
          <p:nvPr>
            <p:ph type="sldNum" sz="quarter" idx="12"/>
          </p:nvPr>
        </p:nvSpPr>
        <p:spPr/>
        <p:txBody>
          <a:bodyPr/>
          <a:lstStyle/>
          <a:p>
            <a:fld id="{579A32AD-88E4-4BFB-A645-706B3DDEC1F1}" type="slidenum">
              <a:rPr lang="en-GB" smtClean="0"/>
              <a:t>‹#›</a:t>
            </a:fld>
            <a:endParaRPr lang="en-GB" dirty="0"/>
          </a:p>
        </p:txBody>
      </p:sp>
    </p:spTree>
    <p:extLst>
      <p:ext uri="{BB962C8B-B14F-4D97-AF65-F5344CB8AC3E}">
        <p14:creationId xmlns:p14="http://schemas.microsoft.com/office/powerpoint/2010/main" val="1639873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36F1C-D8B3-42AF-8426-8E118965C7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6067645-CD78-4C67-9446-1AF31D6417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5C8C89-1D94-4D53-A285-7A817AFB062C}"/>
              </a:ext>
            </a:extLst>
          </p:cNvPr>
          <p:cNvSpPr>
            <a:spLocks noGrp="1"/>
          </p:cNvSpPr>
          <p:nvPr>
            <p:ph type="dt" sz="half" idx="10"/>
          </p:nvPr>
        </p:nvSpPr>
        <p:spPr/>
        <p:txBody>
          <a:bodyPr/>
          <a:lstStyle/>
          <a:p>
            <a:fld id="{A44072FF-6F10-4D7C-84D9-1D59B4CB9754}" type="datetimeFigureOut">
              <a:rPr lang="en-GB" smtClean="0"/>
              <a:t>22/10/2020</a:t>
            </a:fld>
            <a:endParaRPr lang="en-GB" dirty="0"/>
          </a:p>
        </p:txBody>
      </p:sp>
      <p:sp>
        <p:nvSpPr>
          <p:cNvPr id="5" name="Footer Placeholder 4">
            <a:extLst>
              <a:ext uri="{FF2B5EF4-FFF2-40B4-BE49-F238E27FC236}">
                <a16:creationId xmlns:a16="http://schemas.microsoft.com/office/drawing/2014/main" id="{635B30A3-A83F-41EF-AA50-527F9FFAB92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2534335-4C1F-4C4A-8FEA-5585D49B8BE0}"/>
              </a:ext>
            </a:extLst>
          </p:cNvPr>
          <p:cNvSpPr>
            <a:spLocks noGrp="1"/>
          </p:cNvSpPr>
          <p:nvPr>
            <p:ph type="sldNum" sz="quarter" idx="12"/>
          </p:nvPr>
        </p:nvSpPr>
        <p:spPr/>
        <p:txBody>
          <a:bodyPr/>
          <a:lstStyle/>
          <a:p>
            <a:fld id="{579A32AD-88E4-4BFB-A645-706B3DDEC1F1}" type="slidenum">
              <a:rPr lang="en-GB" smtClean="0"/>
              <a:t>‹#›</a:t>
            </a:fld>
            <a:endParaRPr lang="en-GB" dirty="0"/>
          </a:p>
        </p:txBody>
      </p:sp>
    </p:spTree>
    <p:extLst>
      <p:ext uri="{BB962C8B-B14F-4D97-AF65-F5344CB8AC3E}">
        <p14:creationId xmlns:p14="http://schemas.microsoft.com/office/powerpoint/2010/main" val="1358121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CF6FD-40D0-4582-A1A0-660C03C5EB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919114-1436-420F-8A94-87C8F2FBAC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6FFFEF7-E5EB-4B40-875E-5701AFF4C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20BD38D-218F-464E-80B4-3CEAACB5EC34}"/>
              </a:ext>
            </a:extLst>
          </p:cNvPr>
          <p:cNvSpPr>
            <a:spLocks noGrp="1"/>
          </p:cNvSpPr>
          <p:nvPr>
            <p:ph type="dt" sz="half" idx="10"/>
          </p:nvPr>
        </p:nvSpPr>
        <p:spPr/>
        <p:txBody>
          <a:bodyPr/>
          <a:lstStyle/>
          <a:p>
            <a:fld id="{A44072FF-6F10-4D7C-84D9-1D59B4CB9754}" type="datetimeFigureOut">
              <a:rPr lang="en-GB" smtClean="0"/>
              <a:t>22/10/2020</a:t>
            </a:fld>
            <a:endParaRPr lang="en-GB" dirty="0"/>
          </a:p>
        </p:txBody>
      </p:sp>
      <p:sp>
        <p:nvSpPr>
          <p:cNvPr id="6" name="Footer Placeholder 5">
            <a:extLst>
              <a:ext uri="{FF2B5EF4-FFF2-40B4-BE49-F238E27FC236}">
                <a16:creationId xmlns:a16="http://schemas.microsoft.com/office/drawing/2014/main" id="{25CE09E3-1E22-40C3-8B58-310AFF88054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D4FEFC8-F4D6-4B28-8286-DCFB59BF1BE8}"/>
              </a:ext>
            </a:extLst>
          </p:cNvPr>
          <p:cNvSpPr>
            <a:spLocks noGrp="1"/>
          </p:cNvSpPr>
          <p:nvPr>
            <p:ph type="sldNum" sz="quarter" idx="12"/>
          </p:nvPr>
        </p:nvSpPr>
        <p:spPr/>
        <p:txBody>
          <a:bodyPr/>
          <a:lstStyle/>
          <a:p>
            <a:fld id="{579A32AD-88E4-4BFB-A645-706B3DDEC1F1}" type="slidenum">
              <a:rPr lang="en-GB" smtClean="0"/>
              <a:t>‹#›</a:t>
            </a:fld>
            <a:endParaRPr lang="en-GB" dirty="0"/>
          </a:p>
        </p:txBody>
      </p:sp>
    </p:spTree>
    <p:extLst>
      <p:ext uri="{BB962C8B-B14F-4D97-AF65-F5344CB8AC3E}">
        <p14:creationId xmlns:p14="http://schemas.microsoft.com/office/powerpoint/2010/main" val="1867068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4618E-0593-4173-BB83-6C6418BEDAC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D4DC96-8FA5-484E-A913-A15697BEFF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93E893-23F6-4B33-A30F-5320189F8C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A124E67-234E-4288-9441-A8F5D1F768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7F1F81-8527-49C7-8D72-8EC17F1C02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A607687-3F6F-4BA4-B6F5-9BA2DAC5BBFC}"/>
              </a:ext>
            </a:extLst>
          </p:cNvPr>
          <p:cNvSpPr>
            <a:spLocks noGrp="1"/>
          </p:cNvSpPr>
          <p:nvPr>
            <p:ph type="dt" sz="half" idx="10"/>
          </p:nvPr>
        </p:nvSpPr>
        <p:spPr/>
        <p:txBody>
          <a:bodyPr/>
          <a:lstStyle/>
          <a:p>
            <a:fld id="{A44072FF-6F10-4D7C-84D9-1D59B4CB9754}" type="datetimeFigureOut">
              <a:rPr lang="en-GB" smtClean="0"/>
              <a:t>22/10/2020</a:t>
            </a:fld>
            <a:endParaRPr lang="en-GB" dirty="0"/>
          </a:p>
        </p:txBody>
      </p:sp>
      <p:sp>
        <p:nvSpPr>
          <p:cNvPr id="8" name="Footer Placeholder 7">
            <a:extLst>
              <a:ext uri="{FF2B5EF4-FFF2-40B4-BE49-F238E27FC236}">
                <a16:creationId xmlns:a16="http://schemas.microsoft.com/office/drawing/2014/main" id="{62E6EFE7-DF01-4FCF-80FF-B9E3BFEA60E1}"/>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DE35746B-EDEF-4E54-B55D-FDFC2DF10E78}"/>
              </a:ext>
            </a:extLst>
          </p:cNvPr>
          <p:cNvSpPr>
            <a:spLocks noGrp="1"/>
          </p:cNvSpPr>
          <p:nvPr>
            <p:ph type="sldNum" sz="quarter" idx="12"/>
          </p:nvPr>
        </p:nvSpPr>
        <p:spPr/>
        <p:txBody>
          <a:bodyPr/>
          <a:lstStyle/>
          <a:p>
            <a:fld id="{579A32AD-88E4-4BFB-A645-706B3DDEC1F1}" type="slidenum">
              <a:rPr lang="en-GB" smtClean="0"/>
              <a:t>‹#›</a:t>
            </a:fld>
            <a:endParaRPr lang="en-GB" dirty="0"/>
          </a:p>
        </p:txBody>
      </p:sp>
    </p:spTree>
    <p:extLst>
      <p:ext uri="{BB962C8B-B14F-4D97-AF65-F5344CB8AC3E}">
        <p14:creationId xmlns:p14="http://schemas.microsoft.com/office/powerpoint/2010/main" val="2591742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14E6-50FA-478F-84E2-8F74547E6A9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4DE351-0555-4A43-85BD-3751B060656A}"/>
              </a:ext>
            </a:extLst>
          </p:cNvPr>
          <p:cNvSpPr>
            <a:spLocks noGrp="1"/>
          </p:cNvSpPr>
          <p:nvPr>
            <p:ph type="dt" sz="half" idx="10"/>
          </p:nvPr>
        </p:nvSpPr>
        <p:spPr/>
        <p:txBody>
          <a:bodyPr/>
          <a:lstStyle/>
          <a:p>
            <a:fld id="{A44072FF-6F10-4D7C-84D9-1D59B4CB9754}" type="datetimeFigureOut">
              <a:rPr lang="en-GB" smtClean="0"/>
              <a:t>22/10/2020</a:t>
            </a:fld>
            <a:endParaRPr lang="en-GB" dirty="0"/>
          </a:p>
        </p:txBody>
      </p:sp>
      <p:sp>
        <p:nvSpPr>
          <p:cNvPr id="4" name="Footer Placeholder 3">
            <a:extLst>
              <a:ext uri="{FF2B5EF4-FFF2-40B4-BE49-F238E27FC236}">
                <a16:creationId xmlns:a16="http://schemas.microsoft.com/office/drawing/2014/main" id="{0BA53796-5291-4377-B526-FB81FB5C1BD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FEAF325-68D8-4AE4-BD78-6AD2F70787B1}"/>
              </a:ext>
            </a:extLst>
          </p:cNvPr>
          <p:cNvSpPr>
            <a:spLocks noGrp="1"/>
          </p:cNvSpPr>
          <p:nvPr>
            <p:ph type="sldNum" sz="quarter" idx="12"/>
          </p:nvPr>
        </p:nvSpPr>
        <p:spPr/>
        <p:txBody>
          <a:bodyPr/>
          <a:lstStyle/>
          <a:p>
            <a:fld id="{579A32AD-88E4-4BFB-A645-706B3DDEC1F1}" type="slidenum">
              <a:rPr lang="en-GB" smtClean="0"/>
              <a:t>‹#›</a:t>
            </a:fld>
            <a:endParaRPr lang="en-GB" dirty="0"/>
          </a:p>
        </p:txBody>
      </p:sp>
    </p:spTree>
    <p:extLst>
      <p:ext uri="{BB962C8B-B14F-4D97-AF65-F5344CB8AC3E}">
        <p14:creationId xmlns:p14="http://schemas.microsoft.com/office/powerpoint/2010/main" val="370035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18D491-2C89-4044-95DD-F8F4FA833009}"/>
              </a:ext>
            </a:extLst>
          </p:cNvPr>
          <p:cNvSpPr>
            <a:spLocks noGrp="1"/>
          </p:cNvSpPr>
          <p:nvPr>
            <p:ph type="dt" sz="half" idx="10"/>
          </p:nvPr>
        </p:nvSpPr>
        <p:spPr/>
        <p:txBody>
          <a:bodyPr/>
          <a:lstStyle/>
          <a:p>
            <a:fld id="{A44072FF-6F10-4D7C-84D9-1D59B4CB9754}" type="datetimeFigureOut">
              <a:rPr lang="en-GB" smtClean="0"/>
              <a:t>22/10/2020</a:t>
            </a:fld>
            <a:endParaRPr lang="en-GB" dirty="0"/>
          </a:p>
        </p:txBody>
      </p:sp>
      <p:sp>
        <p:nvSpPr>
          <p:cNvPr id="3" name="Footer Placeholder 2">
            <a:extLst>
              <a:ext uri="{FF2B5EF4-FFF2-40B4-BE49-F238E27FC236}">
                <a16:creationId xmlns:a16="http://schemas.microsoft.com/office/drawing/2014/main" id="{EF78FC02-03FF-4D3A-B9E0-FCBC4FFE72B8}"/>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04EA836B-5B62-401A-9B36-876D3FDD84DD}"/>
              </a:ext>
            </a:extLst>
          </p:cNvPr>
          <p:cNvSpPr>
            <a:spLocks noGrp="1"/>
          </p:cNvSpPr>
          <p:nvPr>
            <p:ph type="sldNum" sz="quarter" idx="12"/>
          </p:nvPr>
        </p:nvSpPr>
        <p:spPr/>
        <p:txBody>
          <a:bodyPr/>
          <a:lstStyle/>
          <a:p>
            <a:fld id="{579A32AD-88E4-4BFB-A645-706B3DDEC1F1}" type="slidenum">
              <a:rPr lang="en-GB" smtClean="0"/>
              <a:t>‹#›</a:t>
            </a:fld>
            <a:endParaRPr lang="en-GB" dirty="0"/>
          </a:p>
        </p:txBody>
      </p:sp>
    </p:spTree>
    <p:extLst>
      <p:ext uri="{BB962C8B-B14F-4D97-AF65-F5344CB8AC3E}">
        <p14:creationId xmlns:p14="http://schemas.microsoft.com/office/powerpoint/2010/main" val="2274072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89C2E-A944-4E70-83F7-7B5B51F34E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57F1EAE-124B-41A5-883B-12CD2B470C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E41FF39-CD88-476E-8E48-1EC6581F4B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3BA867-8D48-4F31-807C-C377E5662018}"/>
              </a:ext>
            </a:extLst>
          </p:cNvPr>
          <p:cNvSpPr>
            <a:spLocks noGrp="1"/>
          </p:cNvSpPr>
          <p:nvPr>
            <p:ph type="dt" sz="half" idx="10"/>
          </p:nvPr>
        </p:nvSpPr>
        <p:spPr/>
        <p:txBody>
          <a:bodyPr/>
          <a:lstStyle/>
          <a:p>
            <a:fld id="{A44072FF-6F10-4D7C-84D9-1D59B4CB9754}" type="datetimeFigureOut">
              <a:rPr lang="en-GB" smtClean="0"/>
              <a:t>22/10/2020</a:t>
            </a:fld>
            <a:endParaRPr lang="en-GB" dirty="0"/>
          </a:p>
        </p:txBody>
      </p:sp>
      <p:sp>
        <p:nvSpPr>
          <p:cNvPr id="6" name="Footer Placeholder 5">
            <a:extLst>
              <a:ext uri="{FF2B5EF4-FFF2-40B4-BE49-F238E27FC236}">
                <a16:creationId xmlns:a16="http://schemas.microsoft.com/office/drawing/2014/main" id="{E566996B-99F6-4B15-8A95-080697DAC1E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E19CE52-EAC8-42FC-AD4C-9E609CCB45CC}"/>
              </a:ext>
            </a:extLst>
          </p:cNvPr>
          <p:cNvSpPr>
            <a:spLocks noGrp="1"/>
          </p:cNvSpPr>
          <p:nvPr>
            <p:ph type="sldNum" sz="quarter" idx="12"/>
          </p:nvPr>
        </p:nvSpPr>
        <p:spPr/>
        <p:txBody>
          <a:bodyPr/>
          <a:lstStyle/>
          <a:p>
            <a:fld id="{579A32AD-88E4-4BFB-A645-706B3DDEC1F1}" type="slidenum">
              <a:rPr lang="en-GB" smtClean="0"/>
              <a:t>‹#›</a:t>
            </a:fld>
            <a:endParaRPr lang="en-GB" dirty="0"/>
          </a:p>
        </p:txBody>
      </p:sp>
    </p:spTree>
    <p:extLst>
      <p:ext uri="{BB962C8B-B14F-4D97-AF65-F5344CB8AC3E}">
        <p14:creationId xmlns:p14="http://schemas.microsoft.com/office/powerpoint/2010/main" val="3110816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DA279-472E-4529-ADF9-3F589AF384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AEE04B5-8569-41E2-8022-BA0AF39A26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E5DC0593-EEE8-436E-B085-1545B2138A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01489E-9D3D-4A62-9D58-923873506BC2}"/>
              </a:ext>
            </a:extLst>
          </p:cNvPr>
          <p:cNvSpPr>
            <a:spLocks noGrp="1"/>
          </p:cNvSpPr>
          <p:nvPr>
            <p:ph type="dt" sz="half" idx="10"/>
          </p:nvPr>
        </p:nvSpPr>
        <p:spPr/>
        <p:txBody>
          <a:bodyPr/>
          <a:lstStyle/>
          <a:p>
            <a:fld id="{A44072FF-6F10-4D7C-84D9-1D59B4CB9754}" type="datetimeFigureOut">
              <a:rPr lang="en-GB" smtClean="0"/>
              <a:t>22/10/2020</a:t>
            </a:fld>
            <a:endParaRPr lang="en-GB" dirty="0"/>
          </a:p>
        </p:txBody>
      </p:sp>
      <p:sp>
        <p:nvSpPr>
          <p:cNvPr id="6" name="Footer Placeholder 5">
            <a:extLst>
              <a:ext uri="{FF2B5EF4-FFF2-40B4-BE49-F238E27FC236}">
                <a16:creationId xmlns:a16="http://schemas.microsoft.com/office/drawing/2014/main" id="{70C4412F-3EEA-4704-99A1-53E6F837F48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9520DC3-F257-48A7-953B-C5942CD34AAE}"/>
              </a:ext>
            </a:extLst>
          </p:cNvPr>
          <p:cNvSpPr>
            <a:spLocks noGrp="1"/>
          </p:cNvSpPr>
          <p:nvPr>
            <p:ph type="sldNum" sz="quarter" idx="12"/>
          </p:nvPr>
        </p:nvSpPr>
        <p:spPr/>
        <p:txBody>
          <a:bodyPr/>
          <a:lstStyle/>
          <a:p>
            <a:fld id="{579A32AD-88E4-4BFB-A645-706B3DDEC1F1}" type="slidenum">
              <a:rPr lang="en-GB" smtClean="0"/>
              <a:t>‹#›</a:t>
            </a:fld>
            <a:endParaRPr lang="en-GB" dirty="0"/>
          </a:p>
        </p:txBody>
      </p:sp>
    </p:spTree>
    <p:extLst>
      <p:ext uri="{BB962C8B-B14F-4D97-AF65-F5344CB8AC3E}">
        <p14:creationId xmlns:p14="http://schemas.microsoft.com/office/powerpoint/2010/main" val="2409077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5FFABC-1789-4702-B338-DEF1C1B5C1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70D938-0B4B-424E-8D29-2C81692A9E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8906B6-5972-42E4-ACE6-768EA346D5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4072FF-6F10-4D7C-84D9-1D59B4CB9754}" type="datetimeFigureOut">
              <a:rPr lang="en-GB" smtClean="0"/>
              <a:t>22/10/2020</a:t>
            </a:fld>
            <a:endParaRPr lang="en-GB" dirty="0"/>
          </a:p>
        </p:txBody>
      </p:sp>
      <p:sp>
        <p:nvSpPr>
          <p:cNvPr id="5" name="Footer Placeholder 4">
            <a:extLst>
              <a:ext uri="{FF2B5EF4-FFF2-40B4-BE49-F238E27FC236}">
                <a16:creationId xmlns:a16="http://schemas.microsoft.com/office/drawing/2014/main" id="{A2AEBFDA-E0D8-4362-92D9-36DE53585D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7220B68C-FF51-4C8F-BCEC-78C0A874BB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9A32AD-88E4-4BFB-A645-706B3DDEC1F1}" type="slidenum">
              <a:rPr lang="en-GB" smtClean="0"/>
              <a:t>‹#›</a:t>
            </a:fld>
            <a:endParaRPr lang="en-GB" dirty="0"/>
          </a:p>
        </p:txBody>
      </p:sp>
    </p:spTree>
    <p:extLst>
      <p:ext uri="{BB962C8B-B14F-4D97-AF65-F5344CB8AC3E}">
        <p14:creationId xmlns:p14="http://schemas.microsoft.com/office/powerpoint/2010/main" val="3672234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year3@civitasacademy.co.u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arbookfind.com/"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31E3A-DC17-4B7F-9A2C-AB48EE5CB8CA}"/>
              </a:ext>
            </a:extLst>
          </p:cNvPr>
          <p:cNvSpPr>
            <a:spLocks noGrp="1"/>
          </p:cNvSpPr>
          <p:nvPr>
            <p:ph type="ctrTitle"/>
          </p:nvPr>
        </p:nvSpPr>
        <p:spPr/>
        <p:txBody>
          <a:bodyPr>
            <a:normAutofit/>
          </a:bodyPr>
          <a:lstStyle/>
          <a:p>
            <a:r>
              <a:rPr lang="en-US" sz="8800" b="1" dirty="0">
                <a:latin typeface="Twinkl Cursive Looped Thin" panose="02000000000000000000" pitchFamily="2" charset="0"/>
              </a:rPr>
              <a:t>Accelerated Reader</a:t>
            </a:r>
            <a:endParaRPr lang="en-GB" sz="8800" b="1" dirty="0">
              <a:latin typeface="Twinkl Cursive Looped Thin" panose="02000000000000000000" pitchFamily="2" charset="0"/>
            </a:endParaRPr>
          </a:p>
        </p:txBody>
      </p:sp>
      <p:sp>
        <p:nvSpPr>
          <p:cNvPr id="3" name="Subtitle 2">
            <a:extLst>
              <a:ext uri="{FF2B5EF4-FFF2-40B4-BE49-F238E27FC236}">
                <a16:creationId xmlns:a16="http://schemas.microsoft.com/office/drawing/2014/main" id="{179C30A0-29C7-4776-B74A-1C9222D71CEA}"/>
              </a:ext>
            </a:extLst>
          </p:cNvPr>
          <p:cNvSpPr>
            <a:spLocks noGrp="1"/>
          </p:cNvSpPr>
          <p:nvPr>
            <p:ph type="subTitle" idx="1"/>
          </p:nvPr>
        </p:nvSpPr>
        <p:spPr/>
        <p:txBody>
          <a:bodyPr>
            <a:normAutofit/>
          </a:bodyPr>
          <a:lstStyle/>
          <a:p>
            <a:r>
              <a:rPr lang="en-US" sz="4000" dirty="0">
                <a:latin typeface="Twinkl Cursive Looped Thin" panose="02000000000000000000" pitchFamily="2" charset="0"/>
              </a:rPr>
              <a:t>Thursday 22</a:t>
            </a:r>
            <a:r>
              <a:rPr lang="en-US" sz="4000" baseline="30000" dirty="0">
                <a:latin typeface="Twinkl Cursive Looped Thin" panose="02000000000000000000" pitchFamily="2" charset="0"/>
              </a:rPr>
              <a:t>nd</a:t>
            </a:r>
            <a:r>
              <a:rPr lang="en-US" sz="4000" dirty="0">
                <a:latin typeface="Twinkl Cursive Looped Thin" panose="02000000000000000000" pitchFamily="2" charset="0"/>
              </a:rPr>
              <a:t> October 2020</a:t>
            </a:r>
          </a:p>
          <a:p>
            <a:r>
              <a:rPr lang="en-US" sz="4000" dirty="0">
                <a:latin typeface="Twinkl Cursive Looped Thin" panose="02000000000000000000" pitchFamily="2" charset="0"/>
              </a:rPr>
              <a:t>Miss Frain</a:t>
            </a:r>
            <a:endParaRPr lang="en-GB" sz="4000" dirty="0">
              <a:latin typeface="Twinkl Cursive Looped Thin" panose="02000000000000000000" pitchFamily="2" charset="0"/>
            </a:endParaRPr>
          </a:p>
        </p:txBody>
      </p:sp>
      <p:pic>
        <p:nvPicPr>
          <p:cNvPr id="1026" name="Picture 2" descr="Kawaii cute happy cap graduation over open book Vector Image">
            <a:extLst>
              <a:ext uri="{FF2B5EF4-FFF2-40B4-BE49-F238E27FC236}">
                <a16:creationId xmlns:a16="http://schemas.microsoft.com/office/drawing/2014/main" id="{A3351CFC-7961-4463-A7AB-9A25613483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282"/>
          <a:stretch/>
        </p:blipFill>
        <p:spPr bwMode="auto">
          <a:xfrm>
            <a:off x="4886325" y="4974485"/>
            <a:ext cx="2419350" cy="1522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055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1AC251-758D-47B8-BB41-E1DB667C3069}"/>
              </a:ext>
            </a:extLst>
          </p:cNvPr>
          <p:cNvPicPr>
            <a:picLocks noChangeAspect="1"/>
          </p:cNvPicPr>
          <p:nvPr/>
        </p:nvPicPr>
        <p:blipFill>
          <a:blip r:embed="rId2"/>
          <a:stretch>
            <a:fillRect/>
          </a:stretch>
        </p:blipFill>
        <p:spPr>
          <a:xfrm>
            <a:off x="0" y="169170"/>
            <a:ext cx="12192000" cy="4825330"/>
          </a:xfrm>
          <a:prstGeom prst="rect">
            <a:avLst/>
          </a:prstGeom>
        </p:spPr>
      </p:pic>
      <p:cxnSp>
        <p:nvCxnSpPr>
          <p:cNvPr id="5" name="Straight Arrow Connector 4">
            <a:extLst>
              <a:ext uri="{FF2B5EF4-FFF2-40B4-BE49-F238E27FC236}">
                <a16:creationId xmlns:a16="http://schemas.microsoft.com/office/drawing/2014/main" id="{4A07BB5A-1E37-459A-ADF8-6907DFA48FED}"/>
              </a:ext>
            </a:extLst>
          </p:cNvPr>
          <p:cNvCxnSpPr>
            <a:cxnSpLocks/>
          </p:cNvCxnSpPr>
          <p:nvPr/>
        </p:nvCxnSpPr>
        <p:spPr>
          <a:xfrm flipH="1" flipV="1">
            <a:off x="5180148" y="2063621"/>
            <a:ext cx="3224264" cy="324021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BC1CEFD-689B-48A2-99C9-413CE1E9A30A}"/>
              </a:ext>
            </a:extLst>
          </p:cNvPr>
          <p:cNvSpPr txBox="1"/>
          <p:nvPr/>
        </p:nvSpPr>
        <p:spPr>
          <a:xfrm>
            <a:off x="6641517" y="5303835"/>
            <a:ext cx="4895850" cy="1384995"/>
          </a:xfrm>
          <a:prstGeom prst="rect">
            <a:avLst/>
          </a:prstGeom>
          <a:noFill/>
        </p:spPr>
        <p:txBody>
          <a:bodyPr wrap="square" rtlCol="0">
            <a:spAutoFit/>
          </a:bodyPr>
          <a:lstStyle/>
          <a:p>
            <a:r>
              <a:rPr lang="en-US" sz="2800" dirty="0">
                <a:latin typeface="Twinkl Cursive Looped Thin" panose="02000000000000000000" pitchFamily="2" charset="0"/>
              </a:rPr>
              <a:t>Children can type in the title or number inside the book to find it. </a:t>
            </a:r>
            <a:endParaRPr lang="en-GB" sz="2800" dirty="0">
              <a:latin typeface="Twinkl Cursive Looped Thin" panose="02000000000000000000" pitchFamily="2" charset="0"/>
            </a:endParaRPr>
          </a:p>
        </p:txBody>
      </p:sp>
      <p:pic>
        <p:nvPicPr>
          <p:cNvPr id="8" name="Picture 7">
            <a:extLst>
              <a:ext uri="{FF2B5EF4-FFF2-40B4-BE49-F238E27FC236}">
                <a16:creationId xmlns:a16="http://schemas.microsoft.com/office/drawing/2014/main" id="{F8AE9EDD-692B-48B7-A588-B4A5ED9F10DB}"/>
              </a:ext>
            </a:extLst>
          </p:cNvPr>
          <p:cNvPicPr>
            <a:picLocks noChangeAspect="1"/>
          </p:cNvPicPr>
          <p:nvPr/>
        </p:nvPicPr>
        <p:blipFill>
          <a:blip r:embed="rId3"/>
          <a:stretch>
            <a:fillRect/>
          </a:stretch>
        </p:blipFill>
        <p:spPr>
          <a:xfrm>
            <a:off x="1255632" y="4652180"/>
            <a:ext cx="3103467" cy="2036650"/>
          </a:xfrm>
          <a:prstGeom prst="rect">
            <a:avLst/>
          </a:prstGeom>
        </p:spPr>
      </p:pic>
      <p:cxnSp>
        <p:nvCxnSpPr>
          <p:cNvPr id="10" name="Straight Arrow Connector 9">
            <a:extLst>
              <a:ext uri="{FF2B5EF4-FFF2-40B4-BE49-F238E27FC236}">
                <a16:creationId xmlns:a16="http://schemas.microsoft.com/office/drawing/2014/main" id="{6C0E0E3A-8BF5-4EB2-BD07-85F46094B957}"/>
              </a:ext>
            </a:extLst>
          </p:cNvPr>
          <p:cNvCxnSpPr>
            <a:cxnSpLocks/>
          </p:cNvCxnSpPr>
          <p:nvPr/>
        </p:nvCxnSpPr>
        <p:spPr>
          <a:xfrm flipH="1" flipV="1">
            <a:off x="2276044" y="5237893"/>
            <a:ext cx="4365473" cy="432612"/>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3382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83BFF9-F594-4AB5-BB8E-1355E449EADE}"/>
              </a:ext>
            </a:extLst>
          </p:cNvPr>
          <p:cNvPicPr>
            <a:picLocks noChangeAspect="1"/>
          </p:cNvPicPr>
          <p:nvPr/>
        </p:nvPicPr>
        <p:blipFill>
          <a:blip r:embed="rId2"/>
          <a:stretch>
            <a:fillRect/>
          </a:stretch>
        </p:blipFill>
        <p:spPr>
          <a:xfrm>
            <a:off x="0" y="1045162"/>
            <a:ext cx="12192000" cy="4767676"/>
          </a:xfrm>
          <a:prstGeom prst="rect">
            <a:avLst/>
          </a:prstGeom>
        </p:spPr>
      </p:pic>
      <p:sp>
        <p:nvSpPr>
          <p:cNvPr id="3" name="TextBox 2">
            <a:extLst>
              <a:ext uri="{FF2B5EF4-FFF2-40B4-BE49-F238E27FC236}">
                <a16:creationId xmlns:a16="http://schemas.microsoft.com/office/drawing/2014/main" id="{3AC31B20-495A-4058-B56D-D1B7D78718FC}"/>
              </a:ext>
            </a:extLst>
          </p:cNvPr>
          <p:cNvSpPr txBox="1"/>
          <p:nvPr/>
        </p:nvSpPr>
        <p:spPr>
          <a:xfrm>
            <a:off x="1585422" y="113271"/>
            <a:ext cx="4895850" cy="954107"/>
          </a:xfrm>
          <a:prstGeom prst="rect">
            <a:avLst/>
          </a:prstGeom>
          <a:noFill/>
        </p:spPr>
        <p:txBody>
          <a:bodyPr wrap="square" rtlCol="0">
            <a:spAutoFit/>
          </a:bodyPr>
          <a:lstStyle/>
          <a:p>
            <a:r>
              <a:rPr lang="en-US" sz="2800" dirty="0">
                <a:latin typeface="Twinkl Cursive Looped Thin" panose="02000000000000000000" pitchFamily="2" charset="0"/>
              </a:rPr>
              <a:t>Here is an example of one of the books I searched for. </a:t>
            </a:r>
            <a:endParaRPr lang="en-GB" sz="2800" dirty="0">
              <a:latin typeface="Twinkl Cursive Looped Thin" panose="02000000000000000000" pitchFamily="2" charset="0"/>
            </a:endParaRPr>
          </a:p>
        </p:txBody>
      </p:sp>
      <p:cxnSp>
        <p:nvCxnSpPr>
          <p:cNvPr id="4" name="Straight Arrow Connector 3">
            <a:extLst>
              <a:ext uri="{FF2B5EF4-FFF2-40B4-BE49-F238E27FC236}">
                <a16:creationId xmlns:a16="http://schemas.microsoft.com/office/drawing/2014/main" id="{AE168921-2634-46C7-8359-B876CF22B45C}"/>
              </a:ext>
            </a:extLst>
          </p:cNvPr>
          <p:cNvCxnSpPr>
            <a:cxnSpLocks/>
          </p:cNvCxnSpPr>
          <p:nvPr/>
        </p:nvCxnSpPr>
        <p:spPr>
          <a:xfrm flipH="1" flipV="1">
            <a:off x="10263137" y="4134468"/>
            <a:ext cx="1059287" cy="149985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26A0E754-6308-4292-AA2A-634EBC9D1295}"/>
              </a:ext>
            </a:extLst>
          </p:cNvPr>
          <p:cNvCxnSpPr>
            <a:cxnSpLocks/>
          </p:cNvCxnSpPr>
          <p:nvPr/>
        </p:nvCxnSpPr>
        <p:spPr>
          <a:xfrm flipH="1" flipV="1">
            <a:off x="3542639" y="5062913"/>
            <a:ext cx="846481" cy="11245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337D909-0772-4AE7-AB6A-9A99F1B8E9A9}"/>
              </a:ext>
            </a:extLst>
          </p:cNvPr>
          <p:cNvSpPr txBox="1"/>
          <p:nvPr/>
        </p:nvSpPr>
        <p:spPr>
          <a:xfrm>
            <a:off x="4389120" y="5634318"/>
            <a:ext cx="3209925" cy="954107"/>
          </a:xfrm>
          <a:prstGeom prst="rect">
            <a:avLst/>
          </a:prstGeom>
          <a:noFill/>
        </p:spPr>
        <p:txBody>
          <a:bodyPr wrap="square" rtlCol="0">
            <a:spAutoFit/>
          </a:bodyPr>
          <a:lstStyle/>
          <a:p>
            <a:r>
              <a:rPr lang="en-US" sz="2800" dirty="0">
                <a:latin typeface="Twinkl Cursive Looped Thin" panose="02000000000000000000" pitchFamily="2" charset="0"/>
              </a:rPr>
              <a:t>Children can only take a quiz once. </a:t>
            </a:r>
            <a:endParaRPr lang="en-GB" sz="2800" dirty="0">
              <a:latin typeface="Twinkl Cursive Looped Thin" panose="02000000000000000000" pitchFamily="2" charset="0"/>
            </a:endParaRPr>
          </a:p>
        </p:txBody>
      </p:sp>
    </p:spTree>
    <p:extLst>
      <p:ext uri="{BB962C8B-B14F-4D97-AF65-F5344CB8AC3E}">
        <p14:creationId xmlns:p14="http://schemas.microsoft.com/office/powerpoint/2010/main" val="1740078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0F87E8-0B0A-469F-AFA4-5CC70012D33F}"/>
              </a:ext>
            </a:extLst>
          </p:cNvPr>
          <p:cNvPicPr>
            <a:picLocks noChangeAspect="1"/>
          </p:cNvPicPr>
          <p:nvPr/>
        </p:nvPicPr>
        <p:blipFill>
          <a:blip r:embed="rId2"/>
          <a:stretch>
            <a:fillRect/>
          </a:stretch>
        </p:blipFill>
        <p:spPr>
          <a:xfrm>
            <a:off x="213040" y="528883"/>
            <a:ext cx="6329905" cy="5800234"/>
          </a:xfrm>
          <a:prstGeom prst="rect">
            <a:avLst/>
          </a:prstGeom>
        </p:spPr>
      </p:pic>
      <p:sp>
        <p:nvSpPr>
          <p:cNvPr id="3" name="TextBox 2">
            <a:extLst>
              <a:ext uri="{FF2B5EF4-FFF2-40B4-BE49-F238E27FC236}">
                <a16:creationId xmlns:a16="http://schemas.microsoft.com/office/drawing/2014/main" id="{DB0EE08E-8A86-4D79-B769-3939BD2AF8E4}"/>
              </a:ext>
            </a:extLst>
          </p:cNvPr>
          <p:cNvSpPr txBox="1"/>
          <p:nvPr/>
        </p:nvSpPr>
        <p:spPr>
          <a:xfrm>
            <a:off x="6487477" y="414228"/>
            <a:ext cx="3209925" cy="2246769"/>
          </a:xfrm>
          <a:prstGeom prst="rect">
            <a:avLst/>
          </a:prstGeom>
          <a:noFill/>
        </p:spPr>
        <p:txBody>
          <a:bodyPr wrap="square" rtlCol="0">
            <a:spAutoFit/>
          </a:bodyPr>
          <a:lstStyle/>
          <a:p>
            <a:r>
              <a:rPr lang="en-US" sz="2800" dirty="0">
                <a:latin typeface="Twinkl Cursive Looped Thin" panose="02000000000000000000" pitchFamily="2" charset="0"/>
              </a:rPr>
              <a:t>Sometimes a wider range of books will come up and your child may need to scroll down. </a:t>
            </a:r>
            <a:endParaRPr lang="en-GB" sz="2800" dirty="0">
              <a:latin typeface="Twinkl Cursive Looped Thin" panose="02000000000000000000" pitchFamily="2" charset="0"/>
            </a:endParaRPr>
          </a:p>
        </p:txBody>
      </p:sp>
      <p:pic>
        <p:nvPicPr>
          <p:cNvPr id="3074" name="Picture 2" descr="The Abominables: Amazon.co.uk: Ibbotson, Eva, Rentta, Sharon: Books">
            <a:extLst>
              <a:ext uri="{FF2B5EF4-FFF2-40B4-BE49-F238E27FC236}">
                <a16:creationId xmlns:a16="http://schemas.microsoft.com/office/drawing/2014/main" id="{602D7D56-C416-490C-A436-B06150FF36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8464" y="2660997"/>
            <a:ext cx="1323975" cy="20265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A80AF4A-448E-4328-82F4-58055A2C10B8}"/>
              </a:ext>
            </a:extLst>
          </p:cNvPr>
          <p:cNvSpPr txBox="1"/>
          <p:nvPr/>
        </p:nvSpPr>
        <p:spPr>
          <a:xfrm>
            <a:off x="6542945" y="4687572"/>
            <a:ext cx="3209925" cy="2246769"/>
          </a:xfrm>
          <a:prstGeom prst="rect">
            <a:avLst/>
          </a:prstGeom>
          <a:noFill/>
        </p:spPr>
        <p:txBody>
          <a:bodyPr wrap="square" rtlCol="0">
            <a:spAutoFit/>
          </a:bodyPr>
          <a:lstStyle/>
          <a:p>
            <a:r>
              <a:rPr lang="en-US" sz="2800" dirty="0">
                <a:latin typeface="Twinkl Cursive Looped Thin" panose="02000000000000000000" pitchFamily="2" charset="0"/>
              </a:rPr>
              <a:t>The front covers may not look the same- they need to check the title and author.</a:t>
            </a:r>
            <a:endParaRPr lang="en-GB" sz="2800" dirty="0">
              <a:latin typeface="Twinkl Cursive Looped Thin" panose="02000000000000000000" pitchFamily="2" charset="0"/>
            </a:endParaRPr>
          </a:p>
        </p:txBody>
      </p:sp>
    </p:spTree>
    <p:extLst>
      <p:ext uri="{BB962C8B-B14F-4D97-AF65-F5344CB8AC3E}">
        <p14:creationId xmlns:p14="http://schemas.microsoft.com/office/powerpoint/2010/main" val="2896627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92E055-B7B9-4BDA-BC56-7A849BBE3F0F}"/>
              </a:ext>
            </a:extLst>
          </p:cNvPr>
          <p:cNvPicPr>
            <a:picLocks noChangeAspect="1"/>
          </p:cNvPicPr>
          <p:nvPr/>
        </p:nvPicPr>
        <p:blipFill>
          <a:blip r:embed="rId2"/>
          <a:stretch>
            <a:fillRect/>
          </a:stretch>
        </p:blipFill>
        <p:spPr>
          <a:xfrm>
            <a:off x="1436206" y="807720"/>
            <a:ext cx="9319588" cy="5610581"/>
          </a:xfrm>
          <a:prstGeom prst="rect">
            <a:avLst/>
          </a:prstGeom>
        </p:spPr>
      </p:pic>
    </p:spTree>
    <p:extLst>
      <p:ext uri="{BB962C8B-B14F-4D97-AF65-F5344CB8AC3E}">
        <p14:creationId xmlns:p14="http://schemas.microsoft.com/office/powerpoint/2010/main" val="2562628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B1F0D5-FA90-4B40-82C0-193DEC673162}"/>
              </a:ext>
            </a:extLst>
          </p:cNvPr>
          <p:cNvPicPr>
            <a:picLocks noChangeAspect="1"/>
          </p:cNvPicPr>
          <p:nvPr/>
        </p:nvPicPr>
        <p:blipFill>
          <a:blip r:embed="rId2"/>
          <a:stretch>
            <a:fillRect/>
          </a:stretch>
        </p:blipFill>
        <p:spPr>
          <a:xfrm>
            <a:off x="1123519" y="354131"/>
            <a:ext cx="9944962" cy="4595258"/>
          </a:xfrm>
          <a:prstGeom prst="rect">
            <a:avLst/>
          </a:prstGeom>
        </p:spPr>
      </p:pic>
      <p:sp>
        <p:nvSpPr>
          <p:cNvPr id="3" name="TextBox 2">
            <a:extLst>
              <a:ext uri="{FF2B5EF4-FFF2-40B4-BE49-F238E27FC236}">
                <a16:creationId xmlns:a16="http://schemas.microsoft.com/office/drawing/2014/main" id="{DE5F307E-BF5B-4A5D-A9C5-4D8A2D5CE052}"/>
              </a:ext>
            </a:extLst>
          </p:cNvPr>
          <p:cNvSpPr txBox="1"/>
          <p:nvPr/>
        </p:nvSpPr>
        <p:spPr>
          <a:xfrm>
            <a:off x="325025" y="4949389"/>
            <a:ext cx="4525536" cy="1815882"/>
          </a:xfrm>
          <a:prstGeom prst="rect">
            <a:avLst/>
          </a:prstGeom>
          <a:noFill/>
        </p:spPr>
        <p:txBody>
          <a:bodyPr wrap="square" rtlCol="0">
            <a:spAutoFit/>
          </a:bodyPr>
          <a:lstStyle/>
          <a:p>
            <a:r>
              <a:rPr lang="en-US" sz="2800" dirty="0">
                <a:latin typeface="Twinkl Cursive Looped Thin" panose="02000000000000000000" pitchFamily="2" charset="0"/>
              </a:rPr>
              <a:t>Children cannot stop the quiz – it is important they have the text with them if they can to refer to.</a:t>
            </a:r>
            <a:endParaRPr lang="en-GB" sz="2800" dirty="0">
              <a:latin typeface="Twinkl Cursive Looped Thin" panose="02000000000000000000" pitchFamily="2" charset="0"/>
            </a:endParaRPr>
          </a:p>
        </p:txBody>
      </p:sp>
      <p:sp>
        <p:nvSpPr>
          <p:cNvPr id="4" name="TextBox 3">
            <a:extLst>
              <a:ext uri="{FF2B5EF4-FFF2-40B4-BE49-F238E27FC236}">
                <a16:creationId xmlns:a16="http://schemas.microsoft.com/office/drawing/2014/main" id="{83792B96-5721-413D-8AB9-64F0D94AA4B9}"/>
              </a:ext>
            </a:extLst>
          </p:cNvPr>
          <p:cNvSpPr txBox="1"/>
          <p:nvPr/>
        </p:nvSpPr>
        <p:spPr>
          <a:xfrm>
            <a:off x="5078673" y="4949389"/>
            <a:ext cx="4525536" cy="1815882"/>
          </a:xfrm>
          <a:prstGeom prst="rect">
            <a:avLst/>
          </a:prstGeom>
          <a:noFill/>
        </p:spPr>
        <p:txBody>
          <a:bodyPr wrap="square" rtlCol="0">
            <a:spAutoFit/>
          </a:bodyPr>
          <a:lstStyle/>
          <a:p>
            <a:r>
              <a:rPr lang="en-US" sz="2800" dirty="0">
                <a:latin typeface="Twinkl Cursive Looped Thin" panose="02000000000000000000" pitchFamily="2" charset="0"/>
              </a:rPr>
              <a:t>It is multiple choice so children select the answer and move to the next question.</a:t>
            </a:r>
            <a:endParaRPr lang="en-GB" sz="2800" dirty="0">
              <a:latin typeface="Twinkl Cursive Looped Thin" panose="02000000000000000000" pitchFamily="2" charset="0"/>
            </a:endParaRPr>
          </a:p>
        </p:txBody>
      </p:sp>
      <p:sp>
        <p:nvSpPr>
          <p:cNvPr id="5" name="Rectangle 4">
            <a:extLst>
              <a:ext uri="{FF2B5EF4-FFF2-40B4-BE49-F238E27FC236}">
                <a16:creationId xmlns:a16="http://schemas.microsoft.com/office/drawing/2014/main" id="{F7B145F0-E276-4A11-812A-49E1D21A7329}"/>
              </a:ext>
            </a:extLst>
          </p:cNvPr>
          <p:cNvSpPr/>
          <p:nvPr/>
        </p:nvSpPr>
        <p:spPr>
          <a:xfrm>
            <a:off x="1908699" y="1331650"/>
            <a:ext cx="1091953" cy="257453"/>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86051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02ED51-95EF-43D5-B2B5-64060C79C4E5}"/>
              </a:ext>
            </a:extLst>
          </p:cNvPr>
          <p:cNvPicPr>
            <a:picLocks noChangeAspect="1"/>
          </p:cNvPicPr>
          <p:nvPr/>
        </p:nvPicPr>
        <p:blipFill>
          <a:blip r:embed="rId2"/>
          <a:stretch>
            <a:fillRect/>
          </a:stretch>
        </p:blipFill>
        <p:spPr>
          <a:xfrm>
            <a:off x="609600" y="548510"/>
            <a:ext cx="7866516" cy="5760980"/>
          </a:xfrm>
          <a:prstGeom prst="rect">
            <a:avLst/>
          </a:prstGeom>
        </p:spPr>
      </p:pic>
      <p:sp>
        <p:nvSpPr>
          <p:cNvPr id="3" name="TextBox 2">
            <a:extLst>
              <a:ext uri="{FF2B5EF4-FFF2-40B4-BE49-F238E27FC236}">
                <a16:creationId xmlns:a16="http://schemas.microsoft.com/office/drawing/2014/main" id="{AD0E89F3-C030-4936-86AD-BF341C9F6317}"/>
              </a:ext>
            </a:extLst>
          </p:cNvPr>
          <p:cNvSpPr txBox="1"/>
          <p:nvPr/>
        </p:nvSpPr>
        <p:spPr>
          <a:xfrm>
            <a:off x="8766753" y="1825189"/>
            <a:ext cx="2556567" cy="2246769"/>
          </a:xfrm>
          <a:prstGeom prst="rect">
            <a:avLst/>
          </a:prstGeom>
          <a:noFill/>
        </p:spPr>
        <p:txBody>
          <a:bodyPr wrap="square" rtlCol="0">
            <a:spAutoFit/>
          </a:bodyPr>
          <a:lstStyle/>
          <a:p>
            <a:r>
              <a:rPr lang="en-US" sz="2800" dirty="0">
                <a:latin typeface="Twinkl Cursive Looped Thin" panose="02000000000000000000" pitchFamily="2" charset="0"/>
              </a:rPr>
              <a:t>At the end of the quiz, children rate the book they have read.</a:t>
            </a:r>
            <a:endParaRPr lang="en-GB" sz="2800" dirty="0">
              <a:latin typeface="Twinkl Cursive Looped Thin" panose="02000000000000000000" pitchFamily="2" charset="0"/>
            </a:endParaRPr>
          </a:p>
        </p:txBody>
      </p:sp>
    </p:spTree>
    <p:extLst>
      <p:ext uri="{BB962C8B-B14F-4D97-AF65-F5344CB8AC3E}">
        <p14:creationId xmlns:p14="http://schemas.microsoft.com/office/powerpoint/2010/main" val="1561095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56B663-4631-4892-BB06-D5014C154BFF}"/>
              </a:ext>
            </a:extLst>
          </p:cNvPr>
          <p:cNvPicPr>
            <a:picLocks noChangeAspect="1"/>
          </p:cNvPicPr>
          <p:nvPr/>
        </p:nvPicPr>
        <p:blipFill>
          <a:blip r:embed="rId2"/>
          <a:stretch>
            <a:fillRect/>
          </a:stretch>
        </p:blipFill>
        <p:spPr>
          <a:xfrm>
            <a:off x="258855" y="323661"/>
            <a:ext cx="7273523" cy="6107620"/>
          </a:xfrm>
          <a:prstGeom prst="rect">
            <a:avLst/>
          </a:prstGeom>
        </p:spPr>
      </p:pic>
      <p:sp>
        <p:nvSpPr>
          <p:cNvPr id="3" name="TextBox 2">
            <a:extLst>
              <a:ext uri="{FF2B5EF4-FFF2-40B4-BE49-F238E27FC236}">
                <a16:creationId xmlns:a16="http://schemas.microsoft.com/office/drawing/2014/main" id="{4F869FEC-D486-4A43-8C79-2FF34DCF8665}"/>
              </a:ext>
            </a:extLst>
          </p:cNvPr>
          <p:cNvSpPr txBox="1"/>
          <p:nvPr/>
        </p:nvSpPr>
        <p:spPr>
          <a:xfrm>
            <a:off x="7532378" y="323661"/>
            <a:ext cx="2556567" cy="2246769"/>
          </a:xfrm>
          <a:prstGeom prst="rect">
            <a:avLst/>
          </a:prstGeom>
          <a:noFill/>
        </p:spPr>
        <p:txBody>
          <a:bodyPr wrap="square" rtlCol="0">
            <a:spAutoFit/>
          </a:bodyPr>
          <a:lstStyle/>
          <a:p>
            <a:r>
              <a:rPr lang="en-US" sz="2800" dirty="0">
                <a:latin typeface="Twinkl Cursive Looped Thin" panose="02000000000000000000" pitchFamily="2" charset="0"/>
              </a:rPr>
              <a:t>Children need 80% to pass a quiz. </a:t>
            </a:r>
          </a:p>
          <a:p>
            <a:r>
              <a:rPr lang="en-US" sz="2800" dirty="0">
                <a:latin typeface="Twinkl Cursive Looped Thin" panose="02000000000000000000" pitchFamily="2" charset="0"/>
              </a:rPr>
              <a:t>4/5 </a:t>
            </a:r>
          </a:p>
          <a:p>
            <a:r>
              <a:rPr lang="en-US" sz="2800" dirty="0">
                <a:latin typeface="Twinkl Cursive Looped Thin" panose="02000000000000000000" pitchFamily="2" charset="0"/>
              </a:rPr>
              <a:t>8/10</a:t>
            </a:r>
            <a:endParaRPr lang="en-GB" sz="2800" dirty="0">
              <a:latin typeface="Twinkl Cursive Looped Thin" panose="02000000000000000000" pitchFamily="2" charset="0"/>
            </a:endParaRPr>
          </a:p>
        </p:txBody>
      </p:sp>
      <p:cxnSp>
        <p:nvCxnSpPr>
          <p:cNvPr id="4" name="Straight Arrow Connector 3">
            <a:extLst>
              <a:ext uri="{FF2B5EF4-FFF2-40B4-BE49-F238E27FC236}">
                <a16:creationId xmlns:a16="http://schemas.microsoft.com/office/drawing/2014/main" id="{8328A1D9-CA50-4430-AAA9-C24793CAE763}"/>
              </a:ext>
            </a:extLst>
          </p:cNvPr>
          <p:cNvCxnSpPr>
            <a:cxnSpLocks/>
          </p:cNvCxnSpPr>
          <p:nvPr/>
        </p:nvCxnSpPr>
        <p:spPr>
          <a:xfrm flipH="1">
            <a:off x="6473092" y="3001005"/>
            <a:ext cx="1807926"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6D7A7F4-0BD5-4E78-8814-8E2913DDCF85}"/>
              </a:ext>
            </a:extLst>
          </p:cNvPr>
          <p:cNvSpPr txBox="1"/>
          <p:nvPr/>
        </p:nvSpPr>
        <p:spPr>
          <a:xfrm>
            <a:off x="8387698" y="2308507"/>
            <a:ext cx="3652127" cy="1384995"/>
          </a:xfrm>
          <a:prstGeom prst="rect">
            <a:avLst/>
          </a:prstGeom>
          <a:noFill/>
        </p:spPr>
        <p:txBody>
          <a:bodyPr wrap="square" rtlCol="0">
            <a:spAutoFit/>
          </a:bodyPr>
          <a:lstStyle/>
          <a:p>
            <a:r>
              <a:rPr lang="en-US" sz="2800" dirty="0">
                <a:latin typeface="Twinkl Cursive Looped Thin" panose="02000000000000000000" pitchFamily="2" charset="0"/>
              </a:rPr>
              <a:t>Children can see how many words they read within that book. </a:t>
            </a:r>
            <a:endParaRPr lang="en-GB" sz="2800" dirty="0">
              <a:latin typeface="Twinkl Cursive Looped Thin" panose="02000000000000000000" pitchFamily="2" charset="0"/>
            </a:endParaRPr>
          </a:p>
        </p:txBody>
      </p:sp>
      <p:cxnSp>
        <p:nvCxnSpPr>
          <p:cNvPr id="7" name="Straight Arrow Connector 6">
            <a:extLst>
              <a:ext uri="{FF2B5EF4-FFF2-40B4-BE49-F238E27FC236}">
                <a16:creationId xmlns:a16="http://schemas.microsoft.com/office/drawing/2014/main" id="{3568C7B6-24A6-4714-A30E-62A4A9AB83F4}"/>
              </a:ext>
            </a:extLst>
          </p:cNvPr>
          <p:cNvCxnSpPr>
            <a:cxnSpLocks/>
          </p:cNvCxnSpPr>
          <p:nvPr/>
        </p:nvCxnSpPr>
        <p:spPr>
          <a:xfrm flipH="1">
            <a:off x="5432864" y="4966965"/>
            <a:ext cx="2674816"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DBDD389-91A9-442A-9EAA-15E754350464}"/>
              </a:ext>
            </a:extLst>
          </p:cNvPr>
          <p:cNvSpPr txBox="1"/>
          <p:nvPr/>
        </p:nvSpPr>
        <p:spPr>
          <a:xfrm>
            <a:off x="7854298" y="4608111"/>
            <a:ext cx="3652127" cy="2246769"/>
          </a:xfrm>
          <a:prstGeom prst="rect">
            <a:avLst/>
          </a:prstGeom>
          <a:noFill/>
        </p:spPr>
        <p:txBody>
          <a:bodyPr wrap="square" rtlCol="0">
            <a:spAutoFit/>
          </a:bodyPr>
          <a:lstStyle/>
          <a:p>
            <a:r>
              <a:rPr lang="en-US" sz="2800" dirty="0">
                <a:latin typeface="Twinkl Cursive Looped Thin" panose="02000000000000000000" pitchFamily="2" charset="0"/>
              </a:rPr>
              <a:t>Some books have an additional vocabulary quiz that can also be completed (same format)</a:t>
            </a:r>
            <a:endParaRPr lang="en-GB" sz="2800" dirty="0">
              <a:latin typeface="Twinkl Cursive Looped Thin" panose="02000000000000000000" pitchFamily="2" charset="0"/>
            </a:endParaRPr>
          </a:p>
        </p:txBody>
      </p:sp>
    </p:spTree>
    <p:extLst>
      <p:ext uri="{BB962C8B-B14F-4D97-AF65-F5344CB8AC3E}">
        <p14:creationId xmlns:p14="http://schemas.microsoft.com/office/powerpoint/2010/main" val="1898682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58EFCC-2E89-4A7C-98E2-509FA119FDB1}"/>
              </a:ext>
            </a:extLst>
          </p:cNvPr>
          <p:cNvPicPr>
            <a:picLocks noChangeAspect="1"/>
          </p:cNvPicPr>
          <p:nvPr/>
        </p:nvPicPr>
        <p:blipFill rotWithShape="1">
          <a:blip r:embed="rId2"/>
          <a:srcRect t="3853"/>
          <a:stretch/>
        </p:blipFill>
        <p:spPr>
          <a:xfrm>
            <a:off x="0" y="838199"/>
            <a:ext cx="12192000" cy="5397915"/>
          </a:xfrm>
          <a:prstGeom prst="rect">
            <a:avLst/>
          </a:prstGeom>
        </p:spPr>
      </p:pic>
      <p:sp>
        <p:nvSpPr>
          <p:cNvPr id="7" name="Rectangle 6">
            <a:extLst>
              <a:ext uri="{FF2B5EF4-FFF2-40B4-BE49-F238E27FC236}">
                <a16:creationId xmlns:a16="http://schemas.microsoft.com/office/drawing/2014/main" id="{11E650D9-76B6-47D2-A73F-C696FC2CC7C9}"/>
              </a:ext>
            </a:extLst>
          </p:cNvPr>
          <p:cNvSpPr/>
          <p:nvPr/>
        </p:nvSpPr>
        <p:spPr>
          <a:xfrm>
            <a:off x="10180320" y="621886"/>
            <a:ext cx="1905000" cy="947834"/>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 name="Straight Arrow Connector 7">
            <a:extLst>
              <a:ext uri="{FF2B5EF4-FFF2-40B4-BE49-F238E27FC236}">
                <a16:creationId xmlns:a16="http://schemas.microsoft.com/office/drawing/2014/main" id="{06438A34-EA4C-4193-85FD-3549CF2D1001}"/>
              </a:ext>
            </a:extLst>
          </p:cNvPr>
          <p:cNvCxnSpPr>
            <a:cxnSpLocks/>
          </p:cNvCxnSpPr>
          <p:nvPr/>
        </p:nvCxnSpPr>
        <p:spPr>
          <a:xfrm flipV="1">
            <a:off x="10629704" y="1217926"/>
            <a:ext cx="0" cy="2096167"/>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1408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BBF2C0-BB27-4A7F-8571-91B554C31D94}"/>
              </a:ext>
            </a:extLst>
          </p:cNvPr>
          <p:cNvPicPr>
            <a:picLocks noChangeAspect="1"/>
          </p:cNvPicPr>
          <p:nvPr/>
        </p:nvPicPr>
        <p:blipFill>
          <a:blip r:embed="rId2"/>
          <a:stretch>
            <a:fillRect/>
          </a:stretch>
        </p:blipFill>
        <p:spPr>
          <a:xfrm>
            <a:off x="6846260" y="575062"/>
            <a:ext cx="4610500" cy="5707875"/>
          </a:xfrm>
          <a:prstGeom prst="rect">
            <a:avLst/>
          </a:prstGeom>
        </p:spPr>
      </p:pic>
      <p:pic>
        <p:nvPicPr>
          <p:cNvPr id="5" name="Picture 4">
            <a:extLst>
              <a:ext uri="{FF2B5EF4-FFF2-40B4-BE49-F238E27FC236}">
                <a16:creationId xmlns:a16="http://schemas.microsoft.com/office/drawing/2014/main" id="{602887D7-D8E2-44D0-A7BB-752F6560F83E}"/>
              </a:ext>
            </a:extLst>
          </p:cNvPr>
          <p:cNvPicPr>
            <a:picLocks noChangeAspect="1"/>
          </p:cNvPicPr>
          <p:nvPr/>
        </p:nvPicPr>
        <p:blipFill>
          <a:blip r:embed="rId3"/>
          <a:stretch>
            <a:fillRect/>
          </a:stretch>
        </p:blipFill>
        <p:spPr>
          <a:xfrm>
            <a:off x="735240" y="575062"/>
            <a:ext cx="5147400" cy="2298286"/>
          </a:xfrm>
          <a:prstGeom prst="rect">
            <a:avLst/>
          </a:prstGeom>
        </p:spPr>
      </p:pic>
      <p:cxnSp>
        <p:nvCxnSpPr>
          <p:cNvPr id="6" name="Straight Arrow Connector 5">
            <a:extLst>
              <a:ext uri="{FF2B5EF4-FFF2-40B4-BE49-F238E27FC236}">
                <a16:creationId xmlns:a16="http://schemas.microsoft.com/office/drawing/2014/main" id="{658F5A11-2EE0-4068-B8B4-E646E21D667B}"/>
              </a:ext>
            </a:extLst>
          </p:cNvPr>
          <p:cNvCxnSpPr>
            <a:cxnSpLocks/>
          </p:cNvCxnSpPr>
          <p:nvPr/>
        </p:nvCxnSpPr>
        <p:spPr>
          <a:xfrm flipV="1">
            <a:off x="4762304" y="1888486"/>
            <a:ext cx="0" cy="2096167"/>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B660871-6BA0-4726-9D63-7F0E2A0EF019}"/>
              </a:ext>
            </a:extLst>
          </p:cNvPr>
          <p:cNvSpPr txBox="1"/>
          <p:nvPr/>
        </p:nvSpPr>
        <p:spPr>
          <a:xfrm>
            <a:off x="886260" y="4036168"/>
            <a:ext cx="3652127" cy="1384995"/>
          </a:xfrm>
          <a:prstGeom prst="rect">
            <a:avLst/>
          </a:prstGeom>
          <a:noFill/>
        </p:spPr>
        <p:txBody>
          <a:bodyPr wrap="square" rtlCol="0">
            <a:spAutoFit/>
          </a:bodyPr>
          <a:lstStyle/>
          <a:p>
            <a:r>
              <a:rPr lang="en-US" sz="2800" dirty="0">
                <a:latin typeface="Twinkl Cursive Looped Thin" panose="02000000000000000000" pitchFamily="2" charset="0"/>
              </a:rPr>
              <a:t>Allows you to see what books your child has read.</a:t>
            </a:r>
            <a:endParaRPr lang="en-GB" sz="2800" dirty="0">
              <a:latin typeface="Twinkl Cursive Looped Thin" panose="02000000000000000000" pitchFamily="2" charset="0"/>
            </a:endParaRPr>
          </a:p>
        </p:txBody>
      </p:sp>
    </p:spTree>
    <p:extLst>
      <p:ext uri="{BB962C8B-B14F-4D97-AF65-F5344CB8AC3E}">
        <p14:creationId xmlns:p14="http://schemas.microsoft.com/office/powerpoint/2010/main" val="1173536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1C6E1D-D8D1-4EC4-AC16-2C7BCA6AB6CF}"/>
              </a:ext>
            </a:extLst>
          </p:cNvPr>
          <p:cNvPicPr>
            <a:picLocks noChangeAspect="1"/>
          </p:cNvPicPr>
          <p:nvPr/>
        </p:nvPicPr>
        <p:blipFill>
          <a:blip r:embed="rId2"/>
          <a:stretch>
            <a:fillRect/>
          </a:stretch>
        </p:blipFill>
        <p:spPr>
          <a:xfrm>
            <a:off x="3866568" y="502821"/>
            <a:ext cx="7354464" cy="5852358"/>
          </a:xfrm>
          <a:prstGeom prst="rect">
            <a:avLst/>
          </a:prstGeom>
        </p:spPr>
      </p:pic>
      <p:pic>
        <p:nvPicPr>
          <p:cNvPr id="3" name="Picture 2">
            <a:extLst>
              <a:ext uri="{FF2B5EF4-FFF2-40B4-BE49-F238E27FC236}">
                <a16:creationId xmlns:a16="http://schemas.microsoft.com/office/drawing/2014/main" id="{6DD09F91-9DC0-4510-AC30-DEA7913CAB16}"/>
              </a:ext>
            </a:extLst>
          </p:cNvPr>
          <p:cNvPicPr>
            <a:picLocks noChangeAspect="1"/>
          </p:cNvPicPr>
          <p:nvPr/>
        </p:nvPicPr>
        <p:blipFill>
          <a:blip r:embed="rId3"/>
          <a:stretch>
            <a:fillRect/>
          </a:stretch>
        </p:blipFill>
        <p:spPr>
          <a:xfrm>
            <a:off x="735240" y="575062"/>
            <a:ext cx="2876223" cy="1284218"/>
          </a:xfrm>
          <a:prstGeom prst="rect">
            <a:avLst/>
          </a:prstGeom>
        </p:spPr>
      </p:pic>
      <p:cxnSp>
        <p:nvCxnSpPr>
          <p:cNvPr id="4" name="Straight Arrow Connector 3">
            <a:extLst>
              <a:ext uri="{FF2B5EF4-FFF2-40B4-BE49-F238E27FC236}">
                <a16:creationId xmlns:a16="http://schemas.microsoft.com/office/drawing/2014/main" id="{E542FA02-D9DC-4C2C-B9BB-DFDAB9EDCA4B}"/>
              </a:ext>
            </a:extLst>
          </p:cNvPr>
          <p:cNvCxnSpPr>
            <a:cxnSpLocks/>
          </p:cNvCxnSpPr>
          <p:nvPr/>
        </p:nvCxnSpPr>
        <p:spPr>
          <a:xfrm flipV="1">
            <a:off x="2110544" y="1332833"/>
            <a:ext cx="0" cy="2096167"/>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4636087-1818-48D6-A029-80C70C5836B6}"/>
              </a:ext>
            </a:extLst>
          </p:cNvPr>
          <p:cNvSpPr txBox="1"/>
          <p:nvPr/>
        </p:nvSpPr>
        <p:spPr>
          <a:xfrm>
            <a:off x="86888" y="3352801"/>
            <a:ext cx="3652127" cy="954107"/>
          </a:xfrm>
          <a:prstGeom prst="rect">
            <a:avLst/>
          </a:prstGeom>
          <a:noFill/>
        </p:spPr>
        <p:txBody>
          <a:bodyPr wrap="square" rtlCol="0">
            <a:spAutoFit/>
          </a:bodyPr>
          <a:lstStyle/>
          <a:p>
            <a:r>
              <a:rPr lang="en-US" sz="2800" dirty="0">
                <a:latin typeface="Twinkl Cursive Looped Thin" panose="02000000000000000000" pitchFamily="2" charset="0"/>
              </a:rPr>
              <a:t>Allows you to see how your child is doing.</a:t>
            </a:r>
            <a:endParaRPr lang="en-GB" sz="2800" dirty="0">
              <a:latin typeface="Twinkl Cursive Looped Thin" panose="02000000000000000000" pitchFamily="2" charset="0"/>
            </a:endParaRPr>
          </a:p>
        </p:txBody>
      </p:sp>
    </p:spTree>
    <p:extLst>
      <p:ext uri="{BB962C8B-B14F-4D97-AF65-F5344CB8AC3E}">
        <p14:creationId xmlns:p14="http://schemas.microsoft.com/office/powerpoint/2010/main" val="2042473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159E4-CD7F-47F5-B6EE-861A53DF9A0E}"/>
              </a:ext>
            </a:extLst>
          </p:cNvPr>
          <p:cNvSpPr>
            <a:spLocks noGrp="1"/>
          </p:cNvSpPr>
          <p:nvPr>
            <p:ph type="title"/>
          </p:nvPr>
        </p:nvSpPr>
        <p:spPr/>
        <p:txBody>
          <a:bodyPr/>
          <a:lstStyle/>
          <a:p>
            <a:r>
              <a:rPr lang="en-US" dirty="0">
                <a:latin typeface="Twinkl Cursive Looped Thin" panose="02000000000000000000" pitchFamily="2" charset="0"/>
              </a:rPr>
              <a:t>What is Accelerated Reader?</a:t>
            </a:r>
            <a:endParaRPr lang="en-GB" dirty="0">
              <a:latin typeface="Twinkl Cursive Looped Thin" panose="02000000000000000000" pitchFamily="2" charset="0"/>
            </a:endParaRPr>
          </a:p>
        </p:txBody>
      </p:sp>
      <p:sp>
        <p:nvSpPr>
          <p:cNvPr id="3" name="Content Placeholder 2">
            <a:extLst>
              <a:ext uri="{FF2B5EF4-FFF2-40B4-BE49-F238E27FC236}">
                <a16:creationId xmlns:a16="http://schemas.microsoft.com/office/drawing/2014/main" id="{2C717B39-AF76-459D-9BB0-91286543E7EF}"/>
              </a:ext>
            </a:extLst>
          </p:cNvPr>
          <p:cNvSpPr>
            <a:spLocks noGrp="1"/>
          </p:cNvSpPr>
          <p:nvPr>
            <p:ph idx="1"/>
          </p:nvPr>
        </p:nvSpPr>
        <p:spPr/>
        <p:txBody>
          <a:bodyPr/>
          <a:lstStyle/>
          <a:p>
            <a:r>
              <a:rPr lang="en-US" dirty="0">
                <a:latin typeface="Twinkl Cursive Looped Thin" panose="02000000000000000000" pitchFamily="2" charset="0"/>
              </a:rPr>
              <a:t>Accelerated Reader is a </a:t>
            </a:r>
            <a:r>
              <a:rPr lang="en-US" dirty="0" err="1">
                <a:latin typeface="Twinkl Cursive Looped Thin" panose="02000000000000000000" pitchFamily="2" charset="0"/>
              </a:rPr>
              <a:t>programme</a:t>
            </a:r>
            <a:r>
              <a:rPr lang="en-US" dirty="0">
                <a:latin typeface="Twinkl Cursive Looped Thin" panose="02000000000000000000" pitchFamily="2" charset="0"/>
              </a:rPr>
              <a:t> we use from Year 3 upwards at Civitas Academy. </a:t>
            </a:r>
          </a:p>
          <a:p>
            <a:r>
              <a:rPr lang="en-US" dirty="0">
                <a:latin typeface="Twinkl Cursive Looped Thin" panose="02000000000000000000" pitchFamily="2" charset="0"/>
              </a:rPr>
              <a:t>It can be accessed at school and at home via the school website. </a:t>
            </a:r>
          </a:p>
          <a:p>
            <a:r>
              <a:rPr lang="en-US" dirty="0">
                <a:latin typeface="Twinkl Cursive Looped Thin" panose="02000000000000000000" pitchFamily="2" charset="0"/>
              </a:rPr>
              <a:t>It is an online system that encourages children to develop their comprehension skills and vocabulary. </a:t>
            </a:r>
          </a:p>
          <a:p>
            <a:r>
              <a:rPr lang="en-US" dirty="0">
                <a:latin typeface="Twinkl Cursive Looped Thin" panose="02000000000000000000" pitchFamily="2" charset="0"/>
              </a:rPr>
              <a:t>Children have a range of numbered books they can read- these replace the </a:t>
            </a:r>
            <a:r>
              <a:rPr lang="en-US" dirty="0" err="1">
                <a:latin typeface="Twinkl Cursive Looped Thin" panose="02000000000000000000" pitchFamily="2" charset="0"/>
              </a:rPr>
              <a:t>coloured</a:t>
            </a:r>
            <a:r>
              <a:rPr lang="en-US" dirty="0">
                <a:latin typeface="Twinkl Cursive Looped Thin" panose="02000000000000000000" pitchFamily="2" charset="0"/>
              </a:rPr>
              <a:t> book bands that they were reading in KS1.</a:t>
            </a:r>
            <a:endParaRPr lang="en-GB" dirty="0">
              <a:latin typeface="Twinkl Cursive Looped Thin" panose="02000000000000000000" pitchFamily="2" charset="0"/>
            </a:endParaRPr>
          </a:p>
          <a:p>
            <a:r>
              <a:rPr lang="en-GB" dirty="0">
                <a:latin typeface="Twinkl Cursive Looped Thin" panose="02000000000000000000" pitchFamily="2" charset="0"/>
              </a:rPr>
              <a:t>Once children have read their book, the AR programme will assess their understanding of it through an online quiz.</a:t>
            </a:r>
            <a:endParaRPr lang="en-US" dirty="0">
              <a:latin typeface="Twinkl Cursive Looped Thin" panose="02000000000000000000" pitchFamily="2" charset="0"/>
            </a:endParaRPr>
          </a:p>
        </p:txBody>
      </p:sp>
    </p:spTree>
    <p:extLst>
      <p:ext uri="{BB962C8B-B14F-4D97-AF65-F5344CB8AC3E}">
        <p14:creationId xmlns:p14="http://schemas.microsoft.com/office/powerpoint/2010/main" val="3685729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B12A6-D760-4518-8E98-44D841F0A1FA}"/>
              </a:ext>
            </a:extLst>
          </p:cNvPr>
          <p:cNvSpPr>
            <a:spLocks noGrp="1"/>
          </p:cNvSpPr>
          <p:nvPr>
            <p:ph type="title"/>
          </p:nvPr>
        </p:nvSpPr>
        <p:spPr>
          <a:xfrm>
            <a:off x="838200" y="365125"/>
            <a:ext cx="10515600" cy="1325563"/>
          </a:xfrm>
        </p:spPr>
        <p:txBody>
          <a:bodyPr/>
          <a:lstStyle/>
          <a:p>
            <a:r>
              <a:rPr lang="en-US" dirty="0">
                <a:latin typeface="Twinkl Cursive Looped Thin" panose="02000000000000000000" pitchFamily="2" charset="0"/>
              </a:rPr>
              <a:t>How often will my child change their book?</a:t>
            </a:r>
            <a:endParaRPr lang="en-GB" dirty="0">
              <a:latin typeface="Twinkl Cursive Looped Thin" panose="02000000000000000000" pitchFamily="2" charset="0"/>
            </a:endParaRPr>
          </a:p>
        </p:txBody>
      </p:sp>
      <p:sp>
        <p:nvSpPr>
          <p:cNvPr id="3" name="Content Placeholder 2">
            <a:extLst>
              <a:ext uri="{FF2B5EF4-FFF2-40B4-BE49-F238E27FC236}">
                <a16:creationId xmlns:a16="http://schemas.microsoft.com/office/drawing/2014/main" id="{E79EEFFC-575F-4296-945D-6A2554968887}"/>
              </a:ext>
            </a:extLst>
          </p:cNvPr>
          <p:cNvSpPr>
            <a:spLocks noGrp="1"/>
          </p:cNvSpPr>
          <p:nvPr>
            <p:ph idx="1"/>
          </p:nvPr>
        </p:nvSpPr>
        <p:spPr>
          <a:xfrm>
            <a:off x="838200" y="1825625"/>
            <a:ext cx="10515600" cy="4351338"/>
          </a:xfrm>
        </p:spPr>
        <p:txBody>
          <a:bodyPr/>
          <a:lstStyle/>
          <a:p>
            <a:r>
              <a:rPr lang="en-US" dirty="0">
                <a:latin typeface="Twinkl Cursive Looped Thin" panose="02000000000000000000" pitchFamily="2" charset="0"/>
              </a:rPr>
              <a:t>Your child can change their book during allotted times every day- usually they will have an opportunity every day to do this. </a:t>
            </a:r>
          </a:p>
          <a:p>
            <a:r>
              <a:rPr lang="en-US" dirty="0">
                <a:latin typeface="Twinkl Cursive Looped Thin" panose="02000000000000000000" pitchFamily="2" charset="0"/>
              </a:rPr>
              <a:t>Year 3 classes will have access to the laptops on Mondays and Tuesdays and can do Accelerated Reader quizzes then. </a:t>
            </a:r>
          </a:p>
          <a:p>
            <a:r>
              <a:rPr lang="en-US" dirty="0">
                <a:latin typeface="Twinkl Cursive Looped Thin" panose="02000000000000000000" pitchFamily="2" charset="0"/>
              </a:rPr>
              <a:t>Teachers regularly monitor quizzes and prompt children to change their books, however the children are also responsible for choosing books within their level and doing this regularly. Teachers will support children when needed. </a:t>
            </a:r>
          </a:p>
          <a:p>
            <a:pPr marL="0" indent="0">
              <a:buNone/>
            </a:pPr>
            <a:endParaRPr lang="en-GB" dirty="0">
              <a:latin typeface="Twinkl Cursive Looped Thin" panose="02000000000000000000" pitchFamily="2" charset="0"/>
            </a:endParaRPr>
          </a:p>
        </p:txBody>
      </p:sp>
    </p:spTree>
    <p:extLst>
      <p:ext uri="{BB962C8B-B14F-4D97-AF65-F5344CB8AC3E}">
        <p14:creationId xmlns:p14="http://schemas.microsoft.com/office/powerpoint/2010/main" val="2510758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E1D59-D643-4103-9F10-35E7BF08CA9F}"/>
              </a:ext>
            </a:extLst>
          </p:cNvPr>
          <p:cNvSpPr>
            <a:spLocks noGrp="1"/>
          </p:cNvSpPr>
          <p:nvPr>
            <p:ph type="title"/>
          </p:nvPr>
        </p:nvSpPr>
        <p:spPr>
          <a:xfrm>
            <a:off x="838200" y="365125"/>
            <a:ext cx="10515600" cy="1325563"/>
          </a:xfrm>
        </p:spPr>
        <p:txBody>
          <a:bodyPr/>
          <a:lstStyle/>
          <a:p>
            <a:r>
              <a:rPr lang="en-US" dirty="0">
                <a:latin typeface="Twinkl Cursive Looped Thin" panose="02000000000000000000" pitchFamily="2" charset="0"/>
              </a:rPr>
              <a:t>My child can’t access Accelerated Reader. </a:t>
            </a:r>
            <a:endParaRPr lang="en-GB" dirty="0">
              <a:latin typeface="Twinkl Cursive Looped Thin" panose="02000000000000000000" pitchFamily="2" charset="0"/>
            </a:endParaRPr>
          </a:p>
        </p:txBody>
      </p:sp>
      <p:sp>
        <p:nvSpPr>
          <p:cNvPr id="3" name="Content Placeholder 2">
            <a:extLst>
              <a:ext uri="{FF2B5EF4-FFF2-40B4-BE49-F238E27FC236}">
                <a16:creationId xmlns:a16="http://schemas.microsoft.com/office/drawing/2014/main" id="{6C16B839-F92C-4603-88A6-F6405F7EF7BB}"/>
              </a:ext>
            </a:extLst>
          </p:cNvPr>
          <p:cNvSpPr>
            <a:spLocks noGrp="1"/>
          </p:cNvSpPr>
          <p:nvPr>
            <p:ph idx="1"/>
          </p:nvPr>
        </p:nvSpPr>
        <p:spPr>
          <a:xfrm>
            <a:off x="838200" y="1825625"/>
            <a:ext cx="10515600" cy="4351338"/>
          </a:xfrm>
        </p:spPr>
        <p:txBody>
          <a:bodyPr/>
          <a:lstStyle/>
          <a:p>
            <a:r>
              <a:rPr lang="en-US" dirty="0">
                <a:latin typeface="Twinkl Cursive Looped Thin" panose="02000000000000000000" pitchFamily="2" charset="0"/>
              </a:rPr>
              <a:t>1. CHECK you have accessed it THROUGH THE SCHOOL WEBSITE. </a:t>
            </a:r>
          </a:p>
          <a:p>
            <a:r>
              <a:rPr lang="en-US" dirty="0">
                <a:latin typeface="Twinkl Cursive Looped Thin" panose="02000000000000000000" pitchFamily="2" charset="0"/>
              </a:rPr>
              <a:t>2. CHECK that they are typing in their correct username. </a:t>
            </a:r>
          </a:p>
          <a:p>
            <a:r>
              <a:rPr lang="en-US" dirty="0">
                <a:latin typeface="Twinkl Cursive Looped Thin" panose="02000000000000000000" pitchFamily="2" charset="0"/>
              </a:rPr>
              <a:t>3. CHECK that they are typing in their password correctly – this is case-sensitive and should all be in the lower-case. </a:t>
            </a:r>
          </a:p>
          <a:p>
            <a:r>
              <a:rPr lang="en-US" dirty="0">
                <a:latin typeface="Twinkl Cursive Looped Thin" panose="02000000000000000000" pitchFamily="2" charset="0"/>
              </a:rPr>
              <a:t>4. Contact </a:t>
            </a:r>
            <a:r>
              <a:rPr lang="en-US" dirty="0">
                <a:latin typeface="Twinkl Cursive Looped Thin" panose="02000000000000000000" pitchFamily="2" charset="0"/>
                <a:hlinkClick r:id="rId2"/>
              </a:rPr>
              <a:t>year3@civitasacademy.co.uk</a:t>
            </a:r>
            <a:r>
              <a:rPr lang="en-US" dirty="0">
                <a:latin typeface="Twinkl Cursive Looped Thin" panose="02000000000000000000" pitchFamily="2" charset="0"/>
              </a:rPr>
              <a:t> by email. </a:t>
            </a:r>
            <a:endParaRPr lang="en-GB" dirty="0">
              <a:latin typeface="Twinkl Cursive Looped Thin" panose="02000000000000000000" pitchFamily="2" charset="0"/>
            </a:endParaRPr>
          </a:p>
        </p:txBody>
      </p:sp>
    </p:spTree>
    <p:extLst>
      <p:ext uri="{BB962C8B-B14F-4D97-AF65-F5344CB8AC3E}">
        <p14:creationId xmlns:p14="http://schemas.microsoft.com/office/powerpoint/2010/main" val="2236400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0450E-085B-4EC2-B708-E88DE55F817D}"/>
              </a:ext>
            </a:extLst>
          </p:cNvPr>
          <p:cNvSpPr>
            <a:spLocks noGrp="1"/>
          </p:cNvSpPr>
          <p:nvPr>
            <p:ph type="title"/>
          </p:nvPr>
        </p:nvSpPr>
        <p:spPr>
          <a:xfrm>
            <a:off x="838200" y="365125"/>
            <a:ext cx="10515600" cy="1325563"/>
          </a:xfrm>
        </p:spPr>
        <p:txBody>
          <a:bodyPr/>
          <a:lstStyle/>
          <a:p>
            <a:r>
              <a:rPr lang="en-US" dirty="0">
                <a:latin typeface="Twinkl Cursive Looped Thin" panose="02000000000000000000" pitchFamily="2" charset="0"/>
              </a:rPr>
              <a:t>I think the range my child has is too easy/hard.</a:t>
            </a:r>
            <a:endParaRPr lang="en-GB" dirty="0">
              <a:latin typeface="Twinkl Cursive Looped Thin" panose="02000000000000000000" pitchFamily="2" charset="0"/>
            </a:endParaRPr>
          </a:p>
        </p:txBody>
      </p:sp>
      <p:pic>
        <p:nvPicPr>
          <p:cNvPr id="3" name="Picture 2">
            <a:extLst>
              <a:ext uri="{FF2B5EF4-FFF2-40B4-BE49-F238E27FC236}">
                <a16:creationId xmlns:a16="http://schemas.microsoft.com/office/drawing/2014/main" id="{85ED5BA3-A22C-4DCC-8D49-90D68AF37AE3}"/>
              </a:ext>
            </a:extLst>
          </p:cNvPr>
          <p:cNvPicPr>
            <a:picLocks noChangeAspect="1"/>
          </p:cNvPicPr>
          <p:nvPr/>
        </p:nvPicPr>
        <p:blipFill>
          <a:blip r:embed="rId2"/>
          <a:stretch>
            <a:fillRect/>
          </a:stretch>
        </p:blipFill>
        <p:spPr>
          <a:xfrm>
            <a:off x="838200" y="2091546"/>
            <a:ext cx="4892464" cy="3314987"/>
          </a:xfrm>
          <a:prstGeom prst="rect">
            <a:avLst/>
          </a:prstGeom>
        </p:spPr>
      </p:pic>
      <p:sp>
        <p:nvSpPr>
          <p:cNvPr id="4" name="Content Placeholder 2">
            <a:extLst>
              <a:ext uri="{FF2B5EF4-FFF2-40B4-BE49-F238E27FC236}">
                <a16:creationId xmlns:a16="http://schemas.microsoft.com/office/drawing/2014/main" id="{AE4BB341-3704-4789-B7DE-D052E6F2709B}"/>
              </a:ext>
            </a:extLst>
          </p:cNvPr>
          <p:cNvSpPr>
            <a:spLocks noGrp="1"/>
          </p:cNvSpPr>
          <p:nvPr>
            <p:ph idx="1"/>
          </p:nvPr>
        </p:nvSpPr>
        <p:spPr>
          <a:xfrm>
            <a:off x="5943600" y="1881346"/>
            <a:ext cx="5410200" cy="4351338"/>
          </a:xfrm>
        </p:spPr>
        <p:txBody>
          <a:bodyPr>
            <a:normAutofit fontScale="92500" lnSpcReduction="20000"/>
          </a:bodyPr>
          <a:lstStyle/>
          <a:p>
            <a:r>
              <a:rPr lang="en-US" dirty="0">
                <a:latin typeface="Twinkl Cursive Looped Thin" panose="02000000000000000000" pitchFamily="2" charset="0"/>
              </a:rPr>
              <a:t>Within that range, there will be a lot of different books for your child to choose.</a:t>
            </a:r>
          </a:p>
          <a:p>
            <a:r>
              <a:rPr lang="en-US" dirty="0">
                <a:latin typeface="Twinkl Cursive Looped Thin" panose="02000000000000000000" pitchFamily="2" charset="0"/>
              </a:rPr>
              <a:t>Both of these books are level 4.6 so they have a similar vocabulary level. </a:t>
            </a:r>
          </a:p>
          <a:p>
            <a:r>
              <a:rPr lang="en-US" dirty="0">
                <a:latin typeface="Twinkl Cursive Looped Thin" panose="02000000000000000000" pitchFamily="2" charset="0"/>
              </a:rPr>
              <a:t>One is a picture book and is worth 0.5 points on a quiz. </a:t>
            </a:r>
          </a:p>
          <a:p>
            <a:r>
              <a:rPr lang="en-US" dirty="0">
                <a:latin typeface="Twinkl Cursive Looped Thin" panose="02000000000000000000" pitchFamily="2" charset="0"/>
              </a:rPr>
              <a:t>The other is a chapter book and worth 6.0 points on a quiz.</a:t>
            </a:r>
          </a:p>
          <a:p>
            <a:r>
              <a:rPr lang="en-US" dirty="0">
                <a:latin typeface="Twinkl Cursive Looped Thin" panose="02000000000000000000" pitchFamily="2" charset="0"/>
              </a:rPr>
              <a:t>Teachers monitor comprehension scores very regularly and will adjust the range accordingly.</a:t>
            </a:r>
            <a:endParaRPr lang="en-GB" dirty="0">
              <a:latin typeface="Twinkl Cursive Looped Thin" panose="02000000000000000000" pitchFamily="2" charset="0"/>
            </a:endParaRPr>
          </a:p>
        </p:txBody>
      </p:sp>
    </p:spTree>
    <p:extLst>
      <p:ext uri="{BB962C8B-B14F-4D97-AF65-F5344CB8AC3E}">
        <p14:creationId xmlns:p14="http://schemas.microsoft.com/office/powerpoint/2010/main" val="2227397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AB3BB-6EDB-41F0-A2C0-DA5E59B9771B}"/>
              </a:ext>
            </a:extLst>
          </p:cNvPr>
          <p:cNvSpPr>
            <a:spLocks noGrp="1"/>
          </p:cNvSpPr>
          <p:nvPr>
            <p:ph type="title"/>
          </p:nvPr>
        </p:nvSpPr>
        <p:spPr>
          <a:xfrm>
            <a:off x="838200" y="365125"/>
            <a:ext cx="10515600" cy="1325563"/>
          </a:xfrm>
        </p:spPr>
        <p:txBody>
          <a:bodyPr/>
          <a:lstStyle/>
          <a:p>
            <a:r>
              <a:rPr lang="en-US" dirty="0">
                <a:latin typeface="Twinkl Cursive Looped Thin" panose="02000000000000000000" pitchFamily="2" charset="0"/>
              </a:rPr>
              <a:t>Are other books on Accelerated Reader?</a:t>
            </a:r>
            <a:endParaRPr lang="en-GB" dirty="0">
              <a:latin typeface="Twinkl Cursive Looped Thin" panose="02000000000000000000" pitchFamily="2" charset="0"/>
            </a:endParaRPr>
          </a:p>
        </p:txBody>
      </p:sp>
      <p:sp>
        <p:nvSpPr>
          <p:cNvPr id="3" name="Content Placeholder 2">
            <a:extLst>
              <a:ext uri="{FF2B5EF4-FFF2-40B4-BE49-F238E27FC236}">
                <a16:creationId xmlns:a16="http://schemas.microsoft.com/office/drawing/2014/main" id="{50F7ADBB-0E02-4117-830E-104F60116DB9}"/>
              </a:ext>
            </a:extLst>
          </p:cNvPr>
          <p:cNvSpPr>
            <a:spLocks noGrp="1"/>
          </p:cNvSpPr>
          <p:nvPr>
            <p:ph idx="1"/>
          </p:nvPr>
        </p:nvSpPr>
        <p:spPr>
          <a:xfrm>
            <a:off x="563880" y="1690688"/>
            <a:ext cx="10515600" cy="4351338"/>
          </a:xfrm>
        </p:spPr>
        <p:txBody>
          <a:bodyPr>
            <a:normAutofit/>
          </a:bodyPr>
          <a:lstStyle/>
          <a:p>
            <a:r>
              <a:rPr lang="en-US" dirty="0">
                <a:latin typeface="Twinkl Cursive Looped Thin" panose="02000000000000000000" pitchFamily="2" charset="0"/>
              </a:rPr>
              <a:t>YES!</a:t>
            </a:r>
          </a:p>
          <a:p>
            <a:r>
              <a:rPr lang="en-GB" dirty="0">
                <a:latin typeface="Twinkl Cursive Looped Thin" panose="02000000000000000000" pitchFamily="2" charset="0"/>
              </a:rPr>
              <a:t>Lots of books are on Accelerated Reader. You could try searching for some books you have read together at home!</a:t>
            </a:r>
            <a:endParaRPr lang="en-GB" dirty="0">
              <a:latin typeface="Twinkl Cursive Looped Thin" panose="02000000000000000000" pitchFamily="2" charset="0"/>
              <a:sym typeface="Wingdings" panose="05000000000000000000" pitchFamily="2" charset="2"/>
            </a:endParaRPr>
          </a:p>
          <a:p>
            <a:r>
              <a:rPr lang="en-GB" dirty="0">
                <a:latin typeface="Twinkl Cursive Looped Thin" panose="02000000000000000000" pitchFamily="2" charset="0"/>
                <a:hlinkClick r:id="rId2"/>
              </a:rPr>
              <a:t>www.arbookfind.com</a:t>
            </a:r>
            <a:r>
              <a:rPr lang="en-GB" dirty="0">
                <a:latin typeface="Twinkl Cursive Looped Thin" panose="02000000000000000000" pitchFamily="2" charset="0"/>
              </a:rPr>
              <a:t> is a quick way to search and check. </a:t>
            </a:r>
          </a:p>
        </p:txBody>
      </p:sp>
      <p:pic>
        <p:nvPicPr>
          <p:cNvPr id="4" name="Picture 3">
            <a:extLst>
              <a:ext uri="{FF2B5EF4-FFF2-40B4-BE49-F238E27FC236}">
                <a16:creationId xmlns:a16="http://schemas.microsoft.com/office/drawing/2014/main" id="{FAFD3377-F604-43C2-9ECB-A510E8D17023}"/>
              </a:ext>
            </a:extLst>
          </p:cNvPr>
          <p:cNvPicPr>
            <a:picLocks noChangeAspect="1"/>
          </p:cNvPicPr>
          <p:nvPr/>
        </p:nvPicPr>
        <p:blipFill>
          <a:blip r:embed="rId3"/>
          <a:stretch>
            <a:fillRect/>
          </a:stretch>
        </p:blipFill>
        <p:spPr>
          <a:xfrm>
            <a:off x="563880" y="3689350"/>
            <a:ext cx="4652417" cy="2803525"/>
          </a:xfrm>
          <a:prstGeom prst="rect">
            <a:avLst/>
          </a:prstGeom>
        </p:spPr>
      </p:pic>
      <p:pic>
        <p:nvPicPr>
          <p:cNvPr id="5" name="Picture 4">
            <a:extLst>
              <a:ext uri="{FF2B5EF4-FFF2-40B4-BE49-F238E27FC236}">
                <a16:creationId xmlns:a16="http://schemas.microsoft.com/office/drawing/2014/main" id="{AEED3BF8-A845-402F-9A1A-2DA9D5A2B9B4}"/>
              </a:ext>
            </a:extLst>
          </p:cNvPr>
          <p:cNvPicPr>
            <a:picLocks noChangeAspect="1"/>
          </p:cNvPicPr>
          <p:nvPr/>
        </p:nvPicPr>
        <p:blipFill>
          <a:blip r:embed="rId4"/>
          <a:stretch>
            <a:fillRect/>
          </a:stretch>
        </p:blipFill>
        <p:spPr>
          <a:xfrm>
            <a:off x="5473161" y="3689349"/>
            <a:ext cx="4652417" cy="2850257"/>
          </a:xfrm>
          <a:prstGeom prst="rect">
            <a:avLst/>
          </a:prstGeom>
        </p:spPr>
      </p:pic>
    </p:spTree>
    <p:extLst>
      <p:ext uri="{BB962C8B-B14F-4D97-AF65-F5344CB8AC3E}">
        <p14:creationId xmlns:p14="http://schemas.microsoft.com/office/powerpoint/2010/main" val="1901828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932B8-0A83-472A-A4E0-FD02498B72D3}"/>
              </a:ext>
            </a:extLst>
          </p:cNvPr>
          <p:cNvSpPr>
            <a:spLocks noGrp="1"/>
          </p:cNvSpPr>
          <p:nvPr>
            <p:ph type="title"/>
          </p:nvPr>
        </p:nvSpPr>
        <p:spPr>
          <a:xfrm>
            <a:off x="838200" y="365125"/>
            <a:ext cx="10515600" cy="1325563"/>
          </a:xfrm>
        </p:spPr>
        <p:txBody>
          <a:bodyPr/>
          <a:lstStyle/>
          <a:p>
            <a:r>
              <a:rPr lang="en-US" dirty="0">
                <a:latin typeface="Twinkl Cursive Looped Thin" panose="02000000000000000000" pitchFamily="2" charset="0"/>
              </a:rPr>
              <a:t>What can I do to support my child?</a:t>
            </a:r>
            <a:endParaRPr lang="en-GB" dirty="0">
              <a:latin typeface="Twinkl Cursive Looped Thin" panose="02000000000000000000" pitchFamily="2" charset="0"/>
            </a:endParaRPr>
          </a:p>
        </p:txBody>
      </p:sp>
      <p:sp>
        <p:nvSpPr>
          <p:cNvPr id="3" name="Content Placeholder 2">
            <a:extLst>
              <a:ext uri="{FF2B5EF4-FFF2-40B4-BE49-F238E27FC236}">
                <a16:creationId xmlns:a16="http://schemas.microsoft.com/office/drawing/2014/main" id="{DDBE9C98-5399-4B70-8A1B-832BEEA015CF}"/>
              </a:ext>
            </a:extLst>
          </p:cNvPr>
          <p:cNvSpPr>
            <a:spLocks noGrp="1"/>
          </p:cNvSpPr>
          <p:nvPr>
            <p:ph idx="1"/>
          </p:nvPr>
        </p:nvSpPr>
        <p:spPr>
          <a:xfrm>
            <a:off x="685800" y="1690688"/>
            <a:ext cx="10363200" cy="4351338"/>
          </a:xfrm>
        </p:spPr>
        <p:txBody>
          <a:bodyPr>
            <a:normAutofit/>
          </a:bodyPr>
          <a:lstStyle/>
          <a:p>
            <a:r>
              <a:rPr lang="en-US" dirty="0">
                <a:latin typeface="Twinkl Cursive Looped Thin" panose="02000000000000000000" pitchFamily="2" charset="0"/>
              </a:rPr>
              <a:t>Ensure they bring their reading book to school every day. </a:t>
            </a:r>
          </a:p>
          <a:p>
            <a:r>
              <a:rPr lang="en-US" dirty="0">
                <a:latin typeface="Twinkl Cursive Looped Thin" panose="02000000000000000000" pitchFamily="2" charset="0"/>
              </a:rPr>
              <a:t>Talk to them about what they are reading.</a:t>
            </a:r>
          </a:p>
          <a:p>
            <a:r>
              <a:rPr lang="en-US" dirty="0">
                <a:latin typeface="Twinkl Cursive Looped Thin" panose="02000000000000000000" pitchFamily="2" charset="0"/>
              </a:rPr>
              <a:t>Read together every day. Take it in turns and always discuss what they have read with them. Can they ask you questions about it? </a:t>
            </a:r>
          </a:p>
          <a:p>
            <a:r>
              <a:rPr lang="en-US" dirty="0">
                <a:latin typeface="Twinkl Cursive Looped Thin" panose="02000000000000000000" pitchFamily="2" charset="0"/>
              </a:rPr>
              <a:t>See if any of their </a:t>
            </a:r>
            <a:r>
              <a:rPr lang="en-US" dirty="0" err="1">
                <a:latin typeface="Twinkl Cursive Looped Thin" panose="02000000000000000000" pitchFamily="2" charset="0"/>
              </a:rPr>
              <a:t>favourite</a:t>
            </a:r>
            <a:r>
              <a:rPr lang="en-US" dirty="0">
                <a:latin typeface="Twinkl Cursive Looped Thin" panose="02000000000000000000" pitchFamily="2" charset="0"/>
              </a:rPr>
              <a:t> books at home are on Accelerated Reader for them to do the quiz on.</a:t>
            </a:r>
            <a:endParaRPr lang="en-GB" dirty="0">
              <a:latin typeface="Twinkl Cursive Looped Thin" panose="02000000000000000000" pitchFamily="2" charset="0"/>
            </a:endParaRPr>
          </a:p>
        </p:txBody>
      </p:sp>
    </p:spTree>
    <p:extLst>
      <p:ext uri="{BB962C8B-B14F-4D97-AF65-F5344CB8AC3E}">
        <p14:creationId xmlns:p14="http://schemas.microsoft.com/office/powerpoint/2010/main" val="724875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932B8-0A83-472A-A4E0-FD02498B72D3}"/>
              </a:ext>
            </a:extLst>
          </p:cNvPr>
          <p:cNvSpPr>
            <a:spLocks noGrp="1"/>
          </p:cNvSpPr>
          <p:nvPr>
            <p:ph type="title"/>
          </p:nvPr>
        </p:nvSpPr>
        <p:spPr>
          <a:xfrm>
            <a:off x="838200" y="365125"/>
            <a:ext cx="10515600" cy="1325563"/>
          </a:xfrm>
        </p:spPr>
        <p:txBody>
          <a:bodyPr/>
          <a:lstStyle/>
          <a:p>
            <a:r>
              <a:rPr lang="en-US" dirty="0">
                <a:latin typeface="Twinkl Cursive Looped Thin" panose="02000000000000000000" pitchFamily="2" charset="0"/>
              </a:rPr>
              <a:t>Thank you and any questions </a:t>
            </a:r>
            <a:endParaRPr lang="en-GB" dirty="0">
              <a:latin typeface="Twinkl Cursive Looped Thin" panose="02000000000000000000" pitchFamily="2" charset="0"/>
            </a:endParaRPr>
          </a:p>
        </p:txBody>
      </p:sp>
      <p:sp>
        <p:nvSpPr>
          <p:cNvPr id="3" name="Content Placeholder 2">
            <a:extLst>
              <a:ext uri="{FF2B5EF4-FFF2-40B4-BE49-F238E27FC236}">
                <a16:creationId xmlns:a16="http://schemas.microsoft.com/office/drawing/2014/main" id="{DDBE9C98-5399-4B70-8A1B-832BEEA015CF}"/>
              </a:ext>
            </a:extLst>
          </p:cNvPr>
          <p:cNvSpPr>
            <a:spLocks noGrp="1"/>
          </p:cNvSpPr>
          <p:nvPr>
            <p:ph idx="1"/>
          </p:nvPr>
        </p:nvSpPr>
        <p:spPr>
          <a:xfrm>
            <a:off x="685800" y="1690688"/>
            <a:ext cx="10363200" cy="4351338"/>
          </a:xfrm>
        </p:spPr>
        <p:txBody>
          <a:bodyPr>
            <a:normAutofit/>
          </a:bodyPr>
          <a:lstStyle/>
          <a:p>
            <a:r>
              <a:rPr lang="en-US" dirty="0">
                <a:latin typeface="Twinkl Cursive Looped Thin" panose="02000000000000000000" pitchFamily="2" charset="0"/>
              </a:rPr>
              <a:t>Thank you for your support and for your patience in getting the children set up and running with the </a:t>
            </a:r>
            <a:r>
              <a:rPr lang="en-US" dirty="0" err="1">
                <a:latin typeface="Twinkl Cursive Looped Thin" panose="02000000000000000000" pitchFamily="2" charset="0"/>
              </a:rPr>
              <a:t>programme</a:t>
            </a:r>
            <a:r>
              <a:rPr lang="en-US" dirty="0">
                <a:latin typeface="Twinkl Cursive Looped Thin" panose="02000000000000000000" pitchFamily="2" charset="0"/>
              </a:rPr>
              <a:t>. </a:t>
            </a:r>
          </a:p>
          <a:p>
            <a:r>
              <a:rPr lang="en-US" dirty="0">
                <a:latin typeface="Twinkl Cursive Looped Thin" panose="02000000000000000000" pitchFamily="2" charset="0"/>
              </a:rPr>
              <a:t>We have seen a really positive impact on our Year 4 and 5 children who have become more motivated readers that try to read a variety of different things. We hope the Year 3s are excited to begin their Accelerated Reader journey too </a:t>
            </a:r>
            <a:r>
              <a:rPr lang="en-US" dirty="0">
                <a:latin typeface="Twinkl Cursive Looped Thin" panose="02000000000000000000" pitchFamily="2" charset="0"/>
                <a:sym typeface="Wingdings" panose="05000000000000000000" pitchFamily="2" charset="2"/>
              </a:rPr>
              <a:t></a:t>
            </a:r>
            <a:endParaRPr lang="en-GB" dirty="0">
              <a:latin typeface="Twinkl Cursive Looped Thin" panose="02000000000000000000" pitchFamily="2" charset="0"/>
            </a:endParaRPr>
          </a:p>
        </p:txBody>
      </p:sp>
      <p:pic>
        <p:nvPicPr>
          <p:cNvPr id="4" name="Picture 3">
            <a:extLst>
              <a:ext uri="{FF2B5EF4-FFF2-40B4-BE49-F238E27FC236}">
                <a16:creationId xmlns:a16="http://schemas.microsoft.com/office/drawing/2014/main" id="{38307159-27ED-466C-B673-4E375F824AC7}"/>
              </a:ext>
            </a:extLst>
          </p:cNvPr>
          <p:cNvPicPr>
            <a:picLocks noChangeAspect="1"/>
          </p:cNvPicPr>
          <p:nvPr/>
        </p:nvPicPr>
        <p:blipFill>
          <a:blip r:embed="rId2"/>
          <a:stretch>
            <a:fillRect/>
          </a:stretch>
        </p:blipFill>
        <p:spPr>
          <a:xfrm>
            <a:off x="5303520" y="4548131"/>
            <a:ext cx="2621280" cy="1702422"/>
          </a:xfrm>
          <a:prstGeom prst="rect">
            <a:avLst/>
          </a:prstGeom>
        </p:spPr>
      </p:pic>
    </p:spTree>
    <p:extLst>
      <p:ext uri="{BB962C8B-B14F-4D97-AF65-F5344CB8AC3E}">
        <p14:creationId xmlns:p14="http://schemas.microsoft.com/office/powerpoint/2010/main" val="1078468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C272B-F1E0-4321-A2E7-76484BE3FF58}"/>
              </a:ext>
            </a:extLst>
          </p:cNvPr>
          <p:cNvSpPr>
            <a:spLocks noGrp="1"/>
          </p:cNvSpPr>
          <p:nvPr>
            <p:ph type="title"/>
          </p:nvPr>
        </p:nvSpPr>
        <p:spPr/>
        <p:txBody>
          <a:bodyPr/>
          <a:lstStyle/>
          <a:p>
            <a:r>
              <a:rPr lang="en-US" dirty="0">
                <a:latin typeface="Twinkl Cursive Looped Thin" panose="02000000000000000000" pitchFamily="2" charset="0"/>
              </a:rPr>
              <a:t>How does my child know their level?</a:t>
            </a:r>
            <a:endParaRPr lang="en-GB" dirty="0">
              <a:latin typeface="Twinkl Cursive Looped Thin" panose="02000000000000000000" pitchFamily="2" charset="0"/>
            </a:endParaRPr>
          </a:p>
        </p:txBody>
      </p:sp>
      <p:sp>
        <p:nvSpPr>
          <p:cNvPr id="3" name="Content Placeholder 2">
            <a:extLst>
              <a:ext uri="{FF2B5EF4-FFF2-40B4-BE49-F238E27FC236}">
                <a16:creationId xmlns:a16="http://schemas.microsoft.com/office/drawing/2014/main" id="{B147E20F-F786-47B1-99D0-8F91D3CD3C0B}"/>
              </a:ext>
            </a:extLst>
          </p:cNvPr>
          <p:cNvSpPr>
            <a:spLocks noGrp="1"/>
          </p:cNvSpPr>
          <p:nvPr>
            <p:ph idx="1"/>
          </p:nvPr>
        </p:nvSpPr>
        <p:spPr/>
        <p:txBody>
          <a:bodyPr/>
          <a:lstStyle/>
          <a:p>
            <a:r>
              <a:rPr lang="en-US" dirty="0">
                <a:latin typeface="Twinkl Cursive Looped Thin" panose="02000000000000000000" pitchFamily="2" charset="0"/>
              </a:rPr>
              <a:t>. Your child’s teacher will tell your child the level of books they should be reading. It will be a RANGE e.g. 2.5-2.9. </a:t>
            </a:r>
          </a:p>
          <a:p>
            <a:r>
              <a:rPr lang="en-US" dirty="0">
                <a:latin typeface="Twinkl Cursive Looped Thin" panose="02000000000000000000" pitchFamily="2" charset="0"/>
              </a:rPr>
              <a:t>These numbers within the books reflect the vocabulary used and the level of the comprehension quiz. </a:t>
            </a:r>
          </a:p>
          <a:p>
            <a:r>
              <a:rPr lang="en-US" dirty="0">
                <a:latin typeface="Twinkl Cursive Looped Thin" panose="02000000000000000000" pitchFamily="2" charset="0"/>
              </a:rPr>
              <a:t>You will know if a book is on Accelerated Reader because it will have a sticker inside. </a:t>
            </a:r>
            <a:endParaRPr lang="en-GB" dirty="0">
              <a:latin typeface="Twinkl Cursive Looped Thin" panose="02000000000000000000" pitchFamily="2" charset="0"/>
            </a:endParaRPr>
          </a:p>
        </p:txBody>
      </p:sp>
      <p:pic>
        <p:nvPicPr>
          <p:cNvPr id="5" name="Picture 4">
            <a:extLst>
              <a:ext uri="{FF2B5EF4-FFF2-40B4-BE49-F238E27FC236}">
                <a16:creationId xmlns:a16="http://schemas.microsoft.com/office/drawing/2014/main" id="{799B05F4-AA2D-4DC4-801E-CCB5C390E2A3}"/>
              </a:ext>
            </a:extLst>
          </p:cNvPr>
          <p:cNvPicPr>
            <a:picLocks noChangeAspect="1"/>
          </p:cNvPicPr>
          <p:nvPr/>
        </p:nvPicPr>
        <p:blipFill>
          <a:blip r:embed="rId2"/>
          <a:stretch>
            <a:fillRect/>
          </a:stretch>
        </p:blipFill>
        <p:spPr>
          <a:xfrm>
            <a:off x="6735953" y="4256557"/>
            <a:ext cx="2926334" cy="1920406"/>
          </a:xfrm>
          <a:prstGeom prst="rect">
            <a:avLst/>
          </a:prstGeom>
        </p:spPr>
      </p:pic>
      <p:pic>
        <p:nvPicPr>
          <p:cNvPr id="4" name="Picture 3">
            <a:extLst>
              <a:ext uri="{FF2B5EF4-FFF2-40B4-BE49-F238E27FC236}">
                <a16:creationId xmlns:a16="http://schemas.microsoft.com/office/drawing/2014/main" id="{2ED00147-ED9C-4309-B3ED-62C5D1F051B6}"/>
              </a:ext>
            </a:extLst>
          </p:cNvPr>
          <p:cNvPicPr>
            <a:picLocks noChangeAspect="1"/>
          </p:cNvPicPr>
          <p:nvPr/>
        </p:nvPicPr>
        <p:blipFill>
          <a:blip r:embed="rId3"/>
          <a:stretch>
            <a:fillRect/>
          </a:stretch>
        </p:blipFill>
        <p:spPr>
          <a:xfrm>
            <a:off x="1980706" y="4594205"/>
            <a:ext cx="3337490" cy="1717695"/>
          </a:xfrm>
          <a:prstGeom prst="rect">
            <a:avLst/>
          </a:prstGeom>
        </p:spPr>
      </p:pic>
    </p:spTree>
    <p:extLst>
      <p:ext uri="{BB962C8B-B14F-4D97-AF65-F5344CB8AC3E}">
        <p14:creationId xmlns:p14="http://schemas.microsoft.com/office/powerpoint/2010/main" val="3420770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B4BD39-8315-41FE-9A39-EBBAE4903BFE}"/>
              </a:ext>
            </a:extLst>
          </p:cNvPr>
          <p:cNvPicPr>
            <a:picLocks noChangeAspect="1"/>
          </p:cNvPicPr>
          <p:nvPr/>
        </p:nvPicPr>
        <p:blipFill>
          <a:blip r:embed="rId2"/>
          <a:stretch>
            <a:fillRect/>
          </a:stretch>
        </p:blipFill>
        <p:spPr>
          <a:xfrm>
            <a:off x="548512" y="1470618"/>
            <a:ext cx="5968403" cy="3916763"/>
          </a:xfrm>
          <a:prstGeom prst="rect">
            <a:avLst/>
          </a:prstGeom>
        </p:spPr>
      </p:pic>
      <p:sp>
        <p:nvSpPr>
          <p:cNvPr id="3" name="Content Placeholder 2">
            <a:extLst>
              <a:ext uri="{FF2B5EF4-FFF2-40B4-BE49-F238E27FC236}">
                <a16:creationId xmlns:a16="http://schemas.microsoft.com/office/drawing/2014/main" id="{F99B1648-D3B7-4F91-8BDC-B967A0E57D95}"/>
              </a:ext>
            </a:extLst>
          </p:cNvPr>
          <p:cNvSpPr>
            <a:spLocks noGrp="1"/>
          </p:cNvSpPr>
          <p:nvPr>
            <p:ph idx="1"/>
          </p:nvPr>
        </p:nvSpPr>
        <p:spPr>
          <a:xfrm>
            <a:off x="6516915" y="1470618"/>
            <a:ext cx="5410200" cy="4351338"/>
          </a:xfrm>
        </p:spPr>
        <p:txBody>
          <a:bodyPr>
            <a:normAutofit fontScale="92500" lnSpcReduction="20000"/>
          </a:bodyPr>
          <a:lstStyle/>
          <a:p>
            <a:r>
              <a:rPr lang="en-US" dirty="0">
                <a:latin typeface="Twinkl Cursive Looped Thin" panose="02000000000000000000" pitchFamily="2" charset="0"/>
              </a:rPr>
              <a:t>Inside the books is a sticker. This tells the children the level that it is and the points it is worth on a quiz. </a:t>
            </a:r>
          </a:p>
          <a:p>
            <a:endParaRPr lang="en-US" dirty="0">
              <a:latin typeface="Twinkl Cursive Looped Thin" panose="02000000000000000000" pitchFamily="2" charset="0"/>
            </a:endParaRPr>
          </a:p>
          <a:p>
            <a:r>
              <a:rPr lang="en-US" dirty="0">
                <a:latin typeface="Twinkl Cursive Looped Thin" panose="02000000000000000000" pitchFamily="2" charset="0"/>
              </a:rPr>
              <a:t>This book is level 4.6 and is worth 6.0 points.</a:t>
            </a:r>
          </a:p>
          <a:p>
            <a:r>
              <a:rPr lang="en-US" dirty="0">
                <a:latin typeface="Twinkl Cursive Looped Thin" panose="02000000000000000000" pitchFamily="2" charset="0"/>
              </a:rPr>
              <a:t>The children know their levels, so if a child is reading between 4.5-5.0 they could choose this book.</a:t>
            </a:r>
          </a:p>
          <a:p>
            <a:r>
              <a:rPr lang="en-US" dirty="0">
                <a:latin typeface="Twinkl Cursive Looped Thin" panose="02000000000000000000" pitchFamily="2" charset="0"/>
              </a:rPr>
              <a:t>Once they complete the quiz, they would gain 6 points. </a:t>
            </a:r>
          </a:p>
        </p:txBody>
      </p:sp>
    </p:spTree>
    <p:extLst>
      <p:ext uri="{BB962C8B-B14F-4D97-AF65-F5344CB8AC3E}">
        <p14:creationId xmlns:p14="http://schemas.microsoft.com/office/powerpoint/2010/main" val="4037404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C272B-F1E0-4321-A2E7-76484BE3FF58}"/>
              </a:ext>
            </a:extLst>
          </p:cNvPr>
          <p:cNvSpPr>
            <a:spLocks noGrp="1"/>
          </p:cNvSpPr>
          <p:nvPr>
            <p:ph type="title"/>
          </p:nvPr>
        </p:nvSpPr>
        <p:spPr/>
        <p:txBody>
          <a:bodyPr/>
          <a:lstStyle/>
          <a:p>
            <a:r>
              <a:rPr lang="en-US" dirty="0">
                <a:latin typeface="Twinkl Cursive Looped Thin" panose="02000000000000000000" pitchFamily="2" charset="0"/>
              </a:rPr>
              <a:t>How do I access Accelerated Reader?</a:t>
            </a:r>
            <a:endParaRPr lang="en-GB" dirty="0">
              <a:latin typeface="Twinkl Cursive Looped Thin" panose="02000000000000000000" pitchFamily="2" charset="0"/>
            </a:endParaRPr>
          </a:p>
        </p:txBody>
      </p:sp>
      <p:sp>
        <p:nvSpPr>
          <p:cNvPr id="3" name="Content Placeholder 2">
            <a:extLst>
              <a:ext uri="{FF2B5EF4-FFF2-40B4-BE49-F238E27FC236}">
                <a16:creationId xmlns:a16="http://schemas.microsoft.com/office/drawing/2014/main" id="{B147E20F-F786-47B1-99D0-8F91D3CD3C0B}"/>
              </a:ext>
            </a:extLst>
          </p:cNvPr>
          <p:cNvSpPr>
            <a:spLocks noGrp="1"/>
          </p:cNvSpPr>
          <p:nvPr>
            <p:ph idx="1"/>
          </p:nvPr>
        </p:nvSpPr>
        <p:spPr/>
        <p:txBody>
          <a:bodyPr/>
          <a:lstStyle/>
          <a:p>
            <a:r>
              <a:rPr lang="en-US">
                <a:latin typeface="Twinkl Cursive Looped Thin" panose="02000000000000000000" pitchFamily="2" charset="0"/>
              </a:rPr>
              <a:t>Your child will be provided with a username (usually the initial of their first name and the first 3/4 letters of their surname) and a password. </a:t>
            </a:r>
          </a:p>
          <a:p>
            <a:r>
              <a:rPr lang="en-US">
                <a:latin typeface="Twinkl Cursive Looped Thin" panose="02000000000000000000" pitchFamily="2" charset="0"/>
              </a:rPr>
              <a:t>You MUST access it through the school website. </a:t>
            </a:r>
            <a:endParaRPr lang="en-GB" dirty="0">
              <a:latin typeface="Twinkl Cursive Looped Thin" panose="02000000000000000000" pitchFamily="2" charset="0"/>
            </a:endParaRPr>
          </a:p>
        </p:txBody>
      </p:sp>
      <p:pic>
        <p:nvPicPr>
          <p:cNvPr id="4" name="Picture 3">
            <a:extLst>
              <a:ext uri="{FF2B5EF4-FFF2-40B4-BE49-F238E27FC236}">
                <a16:creationId xmlns:a16="http://schemas.microsoft.com/office/drawing/2014/main" id="{F6820600-7754-4E66-8B4C-1C3779396E60}"/>
              </a:ext>
            </a:extLst>
          </p:cNvPr>
          <p:cNvPicPr>
            <a:picLocks noChangeAspect="1"/>
          </p:cNvPicPr>
          <p:nvPr/>
        </p:nvPicPr>
        <p:blipFill>
          <a:blip r:embed="rId2"/>
          <a:stretch>
            <a:fillRect/>
          </a:stretch>
        </p:blipFill>
        <p:spPr>
          <a:xfrm>
            <a:off x="403366" y="4153240"/>
            <a:ext cx="11385267" cy="1783235"/>
          </a:xfrm>
          <a:prstGeom prst="rect">
            <a:avLst/>
          </a:prstGeom>
        </p:spPr>
      </p:pic>
      <p:cxnSp>
        <p:nvCxnSpPr>
          <p:cNvPr id="6" name="Straight Arrow Connector 5">
            <a:extLst>
              <a:ext uri="{FF2B5EF4-FFF2-40B4-BE49-F238E27FC236}">
                <a16:creationId xmlns:a16="http://schemas.microsoft.com/office/drawing/2014/main" id="{4A39A37D-06C3-4DAB-B16C-8000D9EE28D9}"/>
              </a:ext>
            </a:extLst>
          </p:cNvPr>
          <p:cNvCxnSpPr>
            <a:cxnSpLocks/>
          </p:cNvCxnSpPr>
          <p:nvPr/>
        </p:nvCxnSpPr>
        <p:spPr>
          <a:xfrm flipV="1">
            <a:off x="6350696" y="5305425"/>
            <a:ext cx="2031304" cy="1283265"/>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86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7A82CB-287D-4BDD-9E44-692DF51CA2D8}"/>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B236019C-966A-480A-9EA8-9E893C7FC5B1}"/>
              </a:ext>
            </a:extLst>
          </p:cNvPr>
          <p:cNvPicPr>
            <a:picLocks noChangeAspect="1"/>
          </p:cNvPicPr>
          <p:nvPr/>
        </p:nvPicPr>
        <p:blipFill>
          <a:blip r:embed="rId2"/>
          <a:stretch>
            <a:fillRect/>
          </a:stretch>
        </p:blipFill>
        <p:spPr>
          <a:xfrm>
            <a:off x="174747" y="546456"/>
            <a:ext cx="11842506" cy="6431837"/>
          </a:xfrm>
          <a:prstGeom prst="rect">
            <a:avLst/>
          </a:prstGeom>
        </p:spPr>
      </p:pic>
      <p:cxnSp>
        <p:nvCxnSpPr>
          <p:cNvPr id="6" name="Straight Arrow Connector 5">
            <a:extLst>
              <a:ext uri="{FF2B5EF4-FFF2-40B4-BE49-F238E27FC236}">
                <a16:creationId xmlns:a16="http://schemas.microsoft.com/office/drawing/2014/main" id="{85B8B2EE-8DE7-4440-884A-2CE76558DB4B}"/>
              </a:ext>
            </a:extLst>
          </p:cNvPr>
          <p:cNvCxnSpPr/>
          <p:nvPr/>
        </p:nvCxnSpPr>
        <p:spPr>
          <a:xfrm flipH="1">
            <a:off x="4848225" y="5743575"/>
            <a:ext cx="2600325" cy="0"/>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6621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643D98-C221-4117-9D07-7C430AA69F70}"/>
              </a:ext>
            </a:extLst>
          </p:cNvPr>
          <p:cNvPicPr>
            <a:picLocks noChangeAspect="1"/>
          </p:cNvPicPr>
          <p:nvPr/>
        </p:nvPicPr>
        <p:blipFill>
          <a:blip r:embed="rId2"/>
          <a:stretch>
            <a:fillRect/>
          </a:stretch>
        </p:blipFill>
        <p:spPr>
          <a:xfrm>
            <a:off x="0" y="462374"/>
            <a:ext cx="12192000" cy="5437951"/>
          </a:xfrm>
          <a:prstGeom prst="rect">
            <a:avLst/>
          </a:prstGeom>
        </p:spPr>
      </p:pic>
      <p:cxnSp>
        <p:nvCxnSpPr>
          <p:cNvPr id="5" name="Straight Arrow Connector 4">
            <a:extLst>
              <a:ext uri="{FF2B5EF4-FFF2-40B4-BE49-F238E27FC236}">
                <a16:creationId xmlns:a16="http://schemas.microsoft.com/office/drawing/2014/main" id="{EC663B1A-A981-4CC6-A545-36931D94363B}"/>
              </a:ext>
            </a:extLst>
          </p:cNvPr>
          <p:cNvCxnSpPr/>
          <p:nvPr/>
        </p:nvCxnSpPr>
        <p:spPr>
          <a:xfrm flipH="1">
            <a:off x="7178066" y="2875114"/>
            <a:ext cx="2600325" cy="0"/>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688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CE5A51-9327-4C41-A8A5-B034A3AAD761}"/>
              </a:ext>
            </a:extLst>
          </p:cNvPr>
          <p:cNvPicPr>
            <a:picLocks noChangeAspect="1"/>
          </p:cNvPicPr>
          <p:nvPr/>
        </p:nvPicPr>
        <p:blipFill>
          <a:blip r:embed="rId2"/>
          <a:stretch>
            <a:fillRect/>
          </a:stretch>
        </p:blipFill>
        <p:spPr>
          <a:xfrm>
            <a:off x="0" y="338187"/>
            <a:ext cx="12192000" cy="5876826"/>
          </a:xfrm>
          <a:prstGeom prst="rect">
            <a:avLst/>
          </a:prstGeom>
        </p:spPr>
      </p:pic>
      <p:cxnSp>
        <p:nvCxnSpPr>
          <p:cNvPr id="5" name="Straight Arrow Connector 4">
            <a:extLst>
              <a:ext uri="{FF2B5EF4-FFF2-40B4-BE49-F238E27FC236}">
                <a16:creationId xmlns:a16="http://schemas.microsoft.com/office/drawing/2014/main" id="{7EBDA6E0-B124-47A8-B41E-9E80D0231606}"/>
              </a:ext>
            </a:extLst>
          </p:cNvPr>
          <p:cNvCxnSpPr/>
          <p:nvPr/>
        </p:nvCxnSpPr>
        <p:spPr>
          <a:xfrm flipH="1">
            <a:off x="7000875" y="4162425"/>
            <a:ext cx="2600325" cy="0"/>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986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40AECE-66BE-4EE5-8262-175E7CE7698B}"/>
              </a:ext>
            </a:extLst>
          </p:cNvPr>
          <p:cNvPicPr>
            <a:picLocks noChangeAspect="1"/>
          </p:cNvPicPr>
          <p:nvPr/>
        </p:nvPicPr>
        <p:blipFill>
          <a:blip r:embed="rId2"/>
          <a:stretch>
            <a:fillRect/>
          </a:stretch>
        </p:blipFill>
        <p:spPr>
          <a:xfrm>
            <a:off x="518526" y="151145"/>
            <a:ext cx="11468883" cy="4697435"/>
          </a:xfrm>
          <a:prstGeom prst="rect">
            <a:avLst/>
          </a:prstGeom>
        </p:spPr>
      </p:pic>
      <p:cxnSp>
        <p:nvCxnSpPr>
          <p:cNvPr id="3" name="Straight Arrow Connector 2">
            <a:extLst>
              <a:ext uri="{FF2B5EF4-FFF2-40B4-BE49-F238E27FC236}">
                <a16:creationId xmlns:a16="http://schemas.microsoft.com/office/drawing/2014/main" id="{5EE3CBC1-27A7-47BA-A10C-1CB01E0AB942}"/>
              </a:ext>
            </a:extLst>
          </p:cNvPr>
          <p:cNvCxnSpPr>
            <a:cxnSpLocks/>
          </p:cNvCxnSpPr>
          <p:nvPr/>
        </p:nvCxnSpPr>
        <p:spPr>
          <a:xfrm flipH="1" flipV="1">
            <a:off x="2579188" y="2571620"/>
            <a:ext cx="3909294" cy="3503503"/>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7A9FF49A-7DBF-4222-AAD1-A0C0BB67B123}"/>
              </a:ext>
            </a:extLst>
          </p:cNvPr>
          <p:cNvCxnSpPr>
            <a:cxnSpLocks/>
          </p:cNvCxnSpPr>
          <p:nvPr/>
        </p:nvCxnSpPr>
        <p:spPr>
          <a:xfrm flipH="1">
            <a:off x="3980140" y="1207948"/>
            <a:ext cx="3536767" cy="1096799"/>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2A0A3A4-B8BB-4BAD-AAB2-25E0A150D5DB}"/>
              </a:ext>
            </a:extLst>
          </p:cNvPr>
          <p:cNvSpPr txBox="1"/>
          <p:nvPr/>
        </p:nvSpPr>
        <p:spPr>
          <a:xfrm>
            <a:off x="6488482" y="5100790"/>
            <a:ext cx="4895850" cy="1384995"/>
          </a:xfrm>
          <a:prstGeom prst="rect">
            <a:avLst/>
          </a:prstGeom>
          <a:noFill/>
        </p:spPr>
        <p:txBody>
          <a:bodyPr wrap="square" rtlCol="0">
            <a:spAutoFit/>
          </a:bodyPr>
          <a:lstStyle/>
          <a:p>
            <a:r>
              <a:rPr lang="en-US" sz="2800" dirty="0">
                <a:latin typeface="Twinkl Cursive Looped Thin" panose="02000000000000000000" pitchFamily="2" charset="0"/>
              </a:rPr>
              <a:t>System used to check comprehension in school and </a:t>
            </a:r>
            <a:r>
              <a:rPr lang="en-US" sz="2800" b="1" u="sng" dirty="0">
                <a:latin typeface="Twinkl Cursive Looped Thin" panose="02000000000000000000" pitchFamily="2" charset="0"/>
              </a:rPr>
              <a:t>can also be used at home </a:t>
            </a:r>
            <a:r>
              <a:rPr lang="en-US" sz="2800" dirty="0">
                <a:latin typeface="Twinkl Cursive Looped Thin" panose="02000000000000000000" pitchFamily="2" charset="0"/>
                <a:sym typeface="Wingdings" panose="05000000000000000000" pitchFamily="2" charset="2"/>
              </a:rPr>
              <a:t></a:t>
            </a:r>
            <a:endParaRPr lang="en-GB" sz="2800" dirty="0">
              <a:latin typeface="Twinkl Cursive Looped Thin" panose="02000000000000000000" pitchFamily="2" charset="0"/>
            </a:endParaRPr>
          </a:p>
        </p:txBody>
      </p:sp>
      <p:sp>
        <p:nvSpPr>
          <p:cNvPr id="8" name="TextBox 7">
            <a:extLst>
              <a:ext uri="{FF2B5EF4-FFF2-40B4-BE49-F238E27FC236}">
                <a16:creationId xmlns:a16="http://schemas.microsoft.com/office/drawing/2014/main" id="{497C8089-5D8B-40A9-A910-19B2AACBC5D9}"/>
              </a:ext>
            </a:extLst>
          </p:cNvPr>
          <p:cNvSpPr txBox="1"/>
          <p:nvPr/>
        </p:nvSpPr>
        <p:spPr>
          <a:xfrm>
            <a:off x="518526" y="5212885"/>
            <a:ext cx="4895850" cy="1384995"/>
          </a:xfrm>
          <a:prstGeom prst="rect">
            <a:avLst/>
          </a:prstGeom>
          <a:noFill/>
        </p:spPr>
        <p:txBody>
          <a:bodyPr wrap="square" rtlCol="0">
            <a:spAutoFit/>
          </a:bodyPr>
          <a:lstStyle/>
          <a:p>
            <a:r>
              <a:rPr lang="en-US" sz="2800" dirty="0">
                <a:latin typeface="Twinkl Cursive Looped Thin" panose="02000000000000000000" pitchFamily="2" charset="0"/>
              </a:rPr>
              <a:t>System </a:t>
            </a:r>
            <a:r>
              <a:rPr lang="en-US" sz="2800" b="1" u="sng" dirty="0">
                <a:latin typeface="Twinkl Cursive Looped Thin" panose="02000000000000000000" pitchFamily="2" charset="0"/>
              </a:rPr>
              <a:t>used in school </a:t>
            </a:r>
            <a:r>
              <a:rPr lang="en-US" sz="2800" dirty="0">
                <a:latin typeface="Twinkl Cursive Looped Thin" panose="02000000000000000000" pitchFamily="2" charset="0"/>
              </a:rPr>
              <a:t>by teachers on a half termly basis.</a:t>
            </a:r>
            <a:endParaRPr lang="en-GB" sz="2800" dirty="0">
              <a:latin typeface="Twinkl Cursive Looped Thin" panose="02000000000000000000" pitchFamily="2" charset="0"/>
            </a:endParaRPr>
          </a:p>
        </p:txBody>
      </p:sp>
      <p:cxnSp>
        <p:nvCxnSpPr>
          <p:cNvPr id="9" name="Straight Arrow Connector 8">
            <a:extLst>
              <a:ext uri="{FF2B5EF4-FFF2-40B4-BE49-F238E27FC236}">
                <a16:creationId xmlns:a16="http://schemas.microsoft.com/office/drawing/2014/main" id="{70ABF026-7222-40B0-9BF7-57CFA66CC6E9}"/>
              </a:ext>
            </a:extLst>
          </p:cNvPr>
          <p:cNvCxnSpPr>
            <a:cxnSpLocks/>
          </p:cNvCxnSpPr>
          <p:nvPr/>
        </p:nvCxnSpPr>
        <p:spPr>
          <a:xfrm flipV="1">
            <a:off x="1317534" y="2450506"/>
            <a:ext cx="0" cy="2762379"/>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F02F5EB-EC31-4349-86BE-BE18303B621B}"/>
              </a:ext>
            </a:extLst>
          </p:cNvPr>
          <p:cNvSpPr txBox="1"/>
          <p:nvPr/>
        </p:nvSpPr>
        <p:spPr>
          <a:xfrm>
            <a:off x="6992470" y="1327388"/>
            <a:ext cx="4895850" cy="954107"/>
          </a:xfrm>
          <a:prstGeom prst="rect">
            <a:avLst/>
          </a:prstGeom>
          <a:noFill/>
        </p:spPr>
        <p:txBody>
          <a:bodyPr wrap="square" rtlCol="0">
            <a:spAutoFit/>
          </a:bodyPr>
          <a:lstStyle/>
          <a:p>
            <a:r>
              <a:rPr lang="en-US" sz="2800" dirty="0">
                <a:latin typeface="Twinkl Cursive Looped Thin" panose="02000000000000000000" pitchFamily="2" charset="0"/>
              </a:rPr>
              <a:t>Used further up the school. Does </a:t>
            </a:r>
            <a:r>
              <a:rPr lang="en-US" sz="2800" b="1" dirty="0">
                <a:latin typeface="Twinkl Cursive Looped Thin" panose="02000000000000000000" pitchFamily="2" charset="0"/>
              </a:rPr>
              <a:t>NOT </a:t>
            </a:r>
            <a:r>
              <a:rPr lang="en-US" sz="2800" dirty="0">
                <a:latin typeface="Twinkl Cursive Looped Thin" panose="02000000000000000000" pitchFamily="2" charset="0"/>
              </a:rPr>
              <a:t>apply to Year 3s.</a:t>
            </a:r>
            <a:endParaRPr lang="en-GB" sz="2800" dirty="0">
              <a:latin typeface="Twinkl Cursive Looped Thin" panose="02000000000000000000" pitchFamily="2" charset="0"/>
            </a:endParaRPr>
          </a:p>
        </p:txBody>
      </p:sp>
    </p:spTree>
    <p:extLst>
      <p:ext uri="{BB962C8B-B14F-4D97-AF65-F5344CB8AC3E}">
        <p14:creationId xmlns:p14="http://schemas.microsoft.com/office/powerpoint/2010/main" val="1618441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TotalTime>
  <Words>947</Words>
  <Application>Microsoft Office PowerPoint</Application>
  <PresentationFormat>Widescreen</PresentationFormat>
  <Paragraphs>66</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Twinkl Cursive Looped Thin</vt:lpstr>
      <vt:lpstr>Office Theme</vt:lpstr>
      <vt:lpstr>Accelerated Reader</vt:lpstr>
      <vt:lpstr>What is Accelerated Reader?</vt:lpstr>
      <vt:lpstr>How does my child know their level?</vt:lpstr>
      <vt:lpstr>PowerPoint Presentation</vt:lpstr>
      <vt:lpstr>How do I access Accelerated Reader?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often will my child change their book?</vt:lpstr>
      <vt:lpstr>My child can’t access Accelerated Reader. </vt:lpstr>
      <vt:lpstr>I think the range my child has is too easy/hard.</vt:lpstr>
      <vt:lpstr>Are other books on Accelerated Reader?</vt:lpstr>
      <vt:lpstr>What can I do to support my child?</vt:lpstr>
      <vt:lpstr>Thank you and 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Accelerated Reader</dc:title>
  <dc:creator>Celia Frain</dc:creator>
  <cp:lastModifiedBy>Celia Frain</cp:lastModifiedBy>
  <cp:revision>11</cp:revision>
  <dcterms:created xsi:type="dcterms:W3CDTF">2020-10-21T15:13:41Z</dcterms:created>
  <dcterms:modified xsi:type="dcterms:W3CDTF">2020-10-22T15:31:01Z</dcterms:modified>
</cp:coreProperties>
</file>