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theme/theme4.xml" ContentType="application/vnd.openxmlformats-officedocument.theme+xml"/>
  <Override PartName="/ppt/slideLayouts/slideLayout1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autoCompressPictures="0">
  <p:sldMasterIdLst>
    <p:sldMasterId id="2147483648" r:id="rId4"/>
    <p:sldMasterId id="2147483650" r:id="rId5"/>
    <p:sldMasterId id="2147483719" r:id="rId6"/>
    <p:sldMasterId id="2147483702" r:id="rId7"/>
    <p:sldMasterId id="2147483704" r:id="rId8"/>
  </p:sldMasterIdLst>
  <p:notesMasterIdLst>
    <p:notesMasterId r:id="rId36"/>
  </p:notesMasterIdLst>
  <p:handoutMasterIdLst>
    <p:handoutMasterId r:id="rId37"/>
  </p:handoutMasterIdLst>
  <p:sldIdLst>
    <p:sldId id="256" r:id="rId9"/>
    <p:sldId id="447" r:id="rId10"/>
    <p:sldId id="446" r:id="rId11"/>
    <p:sldId id="457" r:id="rId12"/>
    <p:sldId id="455" r:id="rId13"/>
    <p:sldId id="448" r:id="rId14"/>
    <p:sldId id="420" r:id="rId15"/>
    <p:sldId id="421" r:id="rId16"/>
    <p:sldId id="462" r:id="rId17"/>
    <p:sldId id="419" r:id="rId18"/>
    <p:sldId id="341" r:id="rId19"/>
    <p:sldId id="390" r:id="rId20"/>
    <p:sldId id="459" r:id="rId21"/>
    <p:sldId id="463" r:id="rId22"/>
    <p:sldId id="339" r:id="rId23"/>
    <p:sldId id="433" r:id="rId24"/>
    <p:sldId id="434" r:id="rId25"/>
    <p:sldId id="413" r:id="rId26"/>
    <p:sldId id="380" r:id="rId27"/>
    <p:sldId id="442" r:id="rId28"/>
    <p:sldId id="460" r:id="rId29"/>
    <p:sldId id="440" r:id="rId30"/>
    <p:sldId id="461" r:id="rId31"/>
    <p:sldId id="432" r:id="rId32"/>
    <p:sldId id="422" r:id="rId33"/>
    <p:sldId id="429" r:id="rId34"/>
    <p:sldId id="310" r:id="rId35"/>
  </p:sldIdLst>
  <p:sldSz cx="12192000" cy="6858000"/>
  <p:notesSz cx="6858000" cy="9144000"/>
  <p:defaultTextStyle>
    <a:defPPr>
      <a:defRPr lang="en-US"/>
    </a:defPPr>
    <a:lvl1pPr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4572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9144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3716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18288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2860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7432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2004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6576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arlotte Raby" initials="CR" lastIdx="5"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7E32"/>
    <a:srgbClr val="EDCD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59" autoAdjust="0"/>
    <p:restoredTop sz="85053" autoAdjust="0"/>
  </p:normalViewPr>
  <p:slideViewPr>
    <p:cSldViewPr>
      <p:cViewPr varScale="1">
        <p:scale>
          <a:sx n="57" d="100"/>
          <a:sy n="57" d="100"/>
        </p:scale>
        <p:origin x="936" y="3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presProps" Target="presProps.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1684F2D-782C-466D-B1D9-F4FD8BCA92B3}" type="datetimeFigureOut">
              <a:rPr lang="en-GB" smtClean="0"/>
              <a:t>23/11/2023</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0BC11CA-C821-49FD-B68F-912375A8AC50}" type="slidenum">
              <a:rPr lang="en-GB" smtClean="0"/>
              <a:t>‹#›</a:t>
            </a:fld>
            <a:endParaRPr lang="en-GB"/>
          </a:p>
        </p:txBody>
      </p:sp>
    </p:spTree>
    <p:extLst>
      <p:ext uri="{BB962C8B-B14F-4D97-AF65-F5344CB8AC3E}">
        <p14:creationId xmlns:p14="http://schemas.microsoft.com/office/powerpoint/2010/main" val="24028374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Rectangle 1">
            <a:extLst>
              <a:ext uri="{FF2B5EF4-FFF2-40B4-BE49-F238E27FC236}">
                <a16:creationId xmlns:a16="http://schemas.microsoft.com/office/drawing/2014/main" id="{96AF1521-527F-9A4A-B206-9C642680D718}"/>
              </a:ext>
            </a:extLst>
          </p:cNvPr>
          <p:cNvSpPr>
            <a:spLocks noGrp="1" noRot="1" noChangeAspect="1"/>
          </p:cNvSpPr>
          <p:nvPr>
            <p:ph type="sldImg"/>
          </p:nvPr>
        </p:nvSpPr>
        <p:spPr bwMode="auto">
          <a:xfrm>
            <a:off x="1143000" y="685800"/>
            <a:ext cx="4572000"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 name="Rectangle 2">
            <a:extLst>
              <a:ext uri="{FF2B5EF4-FFF2-40B4-BE49-F238E27FC236}">
                <a16:creationId xmlns:a16="http://schemas.microsoft.com/office/drawing/2014/main" id="{A5C551B8-6B7A-B445-8A47-DCE3FB8E68C8}"/>
              </a:ext>
            </a:extLst>
          </p:cNvPr>
          <p:cNvSpPr>
            <a:spLocks noGrp="1"/>
          </p:cNvSpPr>
          <p:nvPr>
            <p:ph type="body" sz="quarter" idx="1"/>
          </p:nvPr>
        </p:nvSpPr>
        <p:spPr bwMode="auto">
          <a:xfrm>
            <a:off x="914400" y="4343400"/>
            <a:ext cx="50292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noProof="0">
                <a:sym typeface="Calibri" panose="020F0502020204030204" pitchFamily="34" charset="0"/>
              </a:rPr>
              <a:t>Click to edit Master text styles</a:t>
            </a:r>
          </a:p>
          <a:p>
            <a:pPr lvl="1"/>
            <a:r>
              <a:rPr lang="en-US" altLang="en-US" noProof="0">
                <a:sym typeface="Calibri" panose="020F0502020204030204" pitchFamily="34" charset="0"/>
              </a:rPr>
              <a:t>Second level</a:t>
            </a:r>
          </a:p>
          <a:p>
            <a:pPr lvl="2"/>
            <a:r>
              <a:rPr lang="en-US" altLang="en-US" noProof="0">
                <a:sym typeface="Calibri" panose="020F0502020204030204" pitchFamily="34" charset="0"/>
              </a:rPr>
              <a:t>Third level</a:t>
            </a:r>
          </a:p>
          <a:p>
            <a:pPr lvl="3"/>
            <a:r>
              <a:rPr lang="en-US" altLang="en-US" noProof="0">
                <a:sym typeface="Calibri" panose="020F0502020204030204" pitchFamily="34" charset="0"/>
              </a:rPr>
              <a:t>Fourth level</a:t>
            </a:r>
          </a:p>
          <a:p>
            <a:pPr lvl="4"/>
            <a:r>
              <a:rPr lang="en-US" altLang="en-US" noProof="0">
                <a:sym typeface="Calibri" panose="020F0502020204030204" pitchFamily="34" charset="0"/>
              </a:rPr>
              <a:t>Fifth level</a:t>
            </a:r>
          </a:p>
        </p:txBody>
      </p:sp>
    </p:spTree>
    <p:extLst>
      <p:ext uri="{BB962C8B-B14F-4D97-AF65-F5344CB8AC3E}">
        <p14:creationId xmlns:p14="http://schemas.microsoft.com/office/powerpoint/2010/main" val="3319685432"/>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indent="2286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indent="4572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indent="6858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indent="9144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Image Placeholder 1">
            <a:extLst>
              <a:ext uri="{FF2B5EF4-FFF2-40B4-BE49-F238E27FC236}">
                <a16:creationId xmlns:a16="http://schemas.microsoft.com/office/drawing/2014/main" id="{0DF8A2E6-9C85-B947-9248-60269C7C293F}"/>
              </a:ext>
            </a:extLst>
          </p:cNvPr>
          <p:cNvSpPr>
            <a:spLocks noGrp="1" noRot="1" noChangeAspect="1" noTextEdit="1"/>
          </p:cNvSpPr>
          <p:nvPr>
            <p:ph type="sldImg"/>
          </p:nvPr>
        </p:nvSpPr>
        <p:spPr>
          <a:xfrm>
            <a:off x="381000" y="685800"/>
            <a:ext cx="6096000" cy="3429000"/>
          </a:xfrm>
        </p:spPr>
      </p:sp>
      <p:sp>
        <p:nvSpPr>
          <p:cNvPr id="14338" name="Notes Placeholder 2">
            <a:extLst>
              <a:ext uri="{FF2B5EF4-FFF2-40B4-BE49-F238E27FC236}">
                <a16:creationId xmlns:a16="http://schemas.microsoft.com/office/drawing/2014/main" id="{71E924FA-A663-404C-B461-BD34C4D994B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14986183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We usually teach four new sounds a week and have a review lesson on a Friday. You will get a list of the sounds that we are learning to have at home. This will help you with formation and pronunciation.  </a:t>
            </a:r>
          </a:p>
        </p:txBody>
      </p:sp>
    </p:spTree>
    <p:extLst>
      <p:ext uri="{BB962C8B-B14F-4D97-AF65-F5344CB8AC3E}">
        <p14:creationId xmlns:p14="http://schemas.microsoft.com/office/powerpoint/2010/main" val="24811671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We will work our way through the whole Little </a:t>
            </a:r>
            <a:r>
              <a:rPr lang="en-US" i="1" dirty="0" err="1"/>
              <a:t>Wandle</a:t>
            </a:r>
            <a:r>
              <a:rPr lang="en-US" i="1" dirty="0"/>
              <a:t> </a:t>
            </a:r>
            <a:r>
              <a:rPr lang="en-US" i="1" dirty="0" err="1"/>
              <a:t>Programme</a:t>
            </a:r>
            <a:r>
              <a:rPr lang="en-US" i="1" dirty="0"/>
              <a:t> until your child can read fluently.</a:t>
            </a:r>
          </a:p>
        </p:txBody>
      </p:sp>
    </p:spTree>
    <p:extLst>
      <p:ext uri="{BB962C8B-B14F-4D97-AF65-F5344CB8AC3E}">
        <p14:creationId xmlns:p14="http://schemas.microsoft.com/office/powerpoint/2010/main" val="19645393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There are specific resources for the Little </a:t>
            </a:r>
            <a:r>
              <a:rPr lang="en-US" i="1" dirty="0" err="1"/>
              <a:t>Wandle</a:t>
            </a:r>
            <a:r>
              <a:rPr lang="en-US" i="1" dirty="0"/>
              <a:t> </a:t>
            </a:r>
            <a:r>
              <a:rPr lang="en-US" i="1" dirty="0" err="1"/>
              <a:t>Programme</a:t>
            </a:r>
            <a:r>
              <a:rPr lang="en-US" i="1" dirty="0"/>
              <a:t> which the children will be very familiar with. Each sound that we teach to begin with has either a mnemonic (like the astronaut that you can see here) or a phrase like boing-boing for ‘oi’. This helps the children </a:t>
            </a:r>
            <a:r>
              <a:rPr lang="en-US" i="1" dirty="0" err="1"/>
              <a:t>recognise</a:t>
            </a:r>
            <a:r>
              <a:rPr lang="en-US" i="1" dirty="0"/>
              <a:t> and remember the graphemes. Every time we teach a new sound, we also read words during the phonics lesson that contain that new sound so that the children </a:t>
            </a:r>
            <a:r>
              <a:rPr lang="en-US" i="1" dirty="0" err="1"/>
              <a:t>practise</a:t>
            </a:r>
            <a:r>
              <a:rPr lang="en-US" i="1" dirty="0"/>
              <a:t> what they have learned. We then go on to reading a sentence containing some of those words. We have displays in the classroom and on the tables to support the children throughout the day. </a:t>
            </a:r>
          </a:p>
        </p:txBody>
      </p:sp>
    </p:spTree>
    <p:extLst>
      <p:ext uri="{BB962C8B-B14F-4D97-AF65-F5344CB8AC3E}">
        <p14:creationId xmlns:p14="http://schemas.microsoft.com/office/powerpoint/2010/main" val="38969497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500002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5064262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This is an example of what the children learn in Reception. Pink cards are phase 2 and blue cards</a:t>
            </a:r>
            <a:r>
              <a:rPr lang="en-US" i="1" baseline="0" dirty="0"/>
              <a:t> are phase 3. </a:t>
            </a:r>
            <a:endParaRPr lang="en-US" i="1" dirty="0"/>
          </a:p>
          <a:p>
            <a:endParaRPr lang="en-US" i="1" dirty="0"/>
          </a:p>
          <a:p>
            <a:r>
              <a:rPr lang="en-US" dirty="0"/>
              <a:t>Children</a:t>
            </a:r>
            <a:r>
              <a:rPr lang="en-US" baseline="0" dirty="0"/>
              <a:t> learn that each letter (</a:t>
            </a:r>
            <a:r>
              <a:rPr lang="en-US" baseline="0" dirty="0" err="1"/>
              <a:t>graphem</a:t>
            </a:r>
            <a:r>
              <a:rPr lang="en-US" baseline="0" dirty="0"/>
              <a:t>) makes its own sound (phoneme) and that some graphemes can be put together to make one sound (digraph) </a:t>
            </a:r>
            <a:endParaRPr lang="en-US" dirty="0"/>
          </a:p>
          <a:p>
            <a:endParaRPr lang="en-US" dirty="0"/>
          </a:p>
        </p:txBody>
      </p:sp>
    </p:spTree>
    <p:extLst>
      <p:ext uri="{BB962C8B-B14F-4D97-AF65-F5344CB8AC3E}">
        <p14:creationId xmlns:p14="http://schemas.microsoft.com/office/powerpoint/2010/main" val="33281708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Have a look at this video on the website: https://</a:t>
            </a:r>
            <a:r>
              <a:rPr lang="en-US" dirty="0" err="1"/>
              <a:t>www.littlewandlelettersandsounds.org.uk</a:t>
            </a:r>
            <a:r>
              <a:rPr lang="en-US" dirty="0"/>
              <a:t>/resources/for-parents/</a:t>
            </a:r>
          </a:p>
          <a:p>
            <a:endParaRPr lang="en-US" dirty="0"/>
          </a:p>
        </p:txBody>
      </p:sp>
    </p:spTree>
    <p:extLst>
      <p:ext uri="{BB962C8B-B14F-4D97-AF65-F5344CB8AC3E}">
        <p14:creationId xmlns:p14="http://schemas.microsoft.com/office/powerpoint/2010/main" val="841615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Model the process on a flipchart for the parents </a:t>
            </a:r>
            <a:r>
              <a:rPr lang="en-US"/>
              <a:t>to see.</a:t>
            </a:r>
            <a:endParaRPr lang="en-US" dirty="0"/>
          </a:p>
        </p:txBody>
      </p:sp>
    </p:spTree>
    <p:extLst>
      <p:ext uri="{BB962C8B-B14F-4D97-AF65-F5344CB8AC3E}">
        <p14:creationId xmlns:p14="http://schemas.microsoft.com/office/powerpoint/2010/main" val="40228710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The children read the same book three times in a week. The first time we work on decoding (sounding out) the words, the second time we work on prosody which is reading with expression – making the book sound more interesting with our story-teller voice or our David Attenborough voice – and the third time we look at comprehension. We read the books three times at school because we want to develop the fluency. The more they see words the more they begin to read them automatically without having to sound them out.</a:t>
            </a:r>
          </a:p>
        </p:txBody>
      </p:sp>
    </p:spTree>
    <p:extLst>
      <p:ext uri="{BB962C8B-B14F-4D97-AF65-F5344CB8AC3E}">
        <p14:creationId xmlns:p14="http://schemas.microsoft.com/office/powerpoint/2010/main" val="19426538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We assess your child every six weeks to check progress. Any child who needs extra support has daily keep-up sessions planned for them.</a:t>
            </a:r>
          </a:p>
        </p:txBody>
      </p:sp>
    </p:spTree>
    <p:extLst>
      <p:ext uri="{BB962C8B-B14F-4D97-AF65-F5344CB8AC3E}">
        <p14:creationId xmlns:p14="http://schemas.microsoft.com/office/powerpoint/2010/main" val="36998189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7621572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48333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455523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i="1" dirty="0"/>
              <a:t>Celebrate child’s success at school, make time for reading at home!</a:t>
            </a:r>
          </a:p>
        </p:txBody>
      </p:sp>
    </p:spTree>
    <p:extLst>
      <p:ext uri="{BB962C8B-B14F-4D97-AF65-F5344CB8AC3E}">
        <p14:creationId xmlns:p14="http://schemas.microsoft.com/office/powerpoint/2010/main" val="32691805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As well as the ‘learning to read’ book that your child will bring home they will also bring home a book for sharing with you. This book is SO important. This is how we are going to give them the WILL to read. Please read with your child as often as you can – at least once a day if possible.</a:t>
            </a:r>
          </a:p>
          <a:p>
            <a:endParaRPr lang="en-US" i="1" dirty="0"/>
          </a:p>
          <a:p>
            <a:endParaRPr lang="en-US" dirty="0"/>
          </a:p>
        </p:txBody>
      </p:sp>
    </p:spTree>
    <p:extLst>
      <p:ext uri="{BB962C8B-B14F-4D97-AF65-F5344CB8AC3E}">
        <p14:creationId xmlns:p14="http://schemas.microsoft.com/office/powerpoint/2010/main" val="32854457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405945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It is really important that you pronounce the sounds correctly at home if you are supporting your child. These videos are on the website for you to refer to and if you are unsure, please ask your child’s teacher.</a:t>
            </a:r>
          </a:p>
          <a:p>
            <a:endParaRPr lang="en-US" dirty="0"/>
          </a:p>
          <a:p>
            <a:r>
              <a:rPr lang="en-US" dirty="0"/>
              <a:t>Show the parents where to access the videos on the website and play them! </a:t>
            </a:r>
            <a:br>
              <a:rPr lang="en-US" dirty="0"/>
            </a:br>
            <a:br>
              <a:rPr lang="en-US" dirty="0"/>
            </a:br>
            <a:r>
              <a:rPr lang="en-US" dirty="0"/>
              <a:t>https://</a:t>
            </a:r>
            <a:r>
              <a:rPr lang="en-US" dirty="0" err="1"/>
              <a:t>www.littlewandlelettersandsounds.org.uk</a:t>
            </a:r>
            <a:r>
              <a:rPr lang="en-US" dirty="0"/>
              <a:t>/resources/for-parents/</a:t>
            </a:r>
          </a:p>
          <a:p>
            <a:endParaRPr lang="en-US" dirty="0"/>
          </a:p>
        </p:txBody>
      </p:sp>
    </p:spTree>
    <p:extLst>
      <p:ext uri="{BB962C8B-B14F-4D97-AF65-F5344CB8AC3E}">
        <p14:creationId xmlns:p14="http://schemas.microsoft.com/office/powerpoint/2010/main" val="13910586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933397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46531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Just think about how many times you have already read things today. It really is a vital skill.</a:t>
            </a:r>
          </a:p>
        </p:txBody>
      </p:sp>
    </p:spTree>
    <p:extLst>
      <p:ext uri="{BB962C8B-B14F-4D97-AF65-F5344CB8AC3E}">
        <p14:creationId xmlns:p14="http://schemas.microsoft.com/office/powerpoint/2010/main" val="9559845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263935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222066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It sounds complicated but it really isn’t!</a:t>
            </a:r>
          </a:p>
          <a:p>
            <a:r>
              <a:rPr lang="en-US" dirty="0"/>
              <a:t> </a:t>
            </a:r>
          </a:p>
        </p:txBody>
      </p:sp>
    </p:spTree>
    <p:extLst>
      <p:ext uri="{BB962C8B-B14F-4D97-AF65-F5344CB8AC3E}">
        <p14:creationId xmlns:p14="http://schemas.microsoft.com/office/powerpoint/2010/main" val="23957975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Some children learn to blend really quickly, and others take a little longer. If your child is finding it difficult, ask your child’s teacher for ways to help at home – playing blending games at home is so helpful!</a:t>
            </a:r>
          </a:p>
          <a:p>
            <a:br>
              <a:rPr lang="en-US" dirty="0"/>
            </a:br>
            <a:r>
              <a:rPr lang="en-US" dirty="0"/>
              <a:t>Show parents this video from the website: https://</a:t>
            </a:r>
            <a:r>
              <a:rPr lang="en-US" dirty="0" err="1"/>
              <a:t>www.littlewandlelettersandsounds.org.uk</a:t>
            </a:r>
            <a:r>
              <a:rPr lang="en-US" dirty="0"/>
              <a:t>/resources/for-parents/</a:t>
            </a:r>
          </a:p>
          <a:p>
            <a:endParaRPr lang="en-US" dirty="0"/>
          </a:p>
        </p:txBody>
      </p:sp>
    </p:spTree>
    <p:extLst>
      <p:ext uri="{BB962C8B-B14F-4D97-AF65-F5344CB8AC3E}">
        <p14:creationId xmlns:p14="http://schemas.microsoft.com/office/powerpoint/2010/main" val="35310448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Each term is explained on the next slide</a:t>
            </a:r>
          </a:p>
          <a:p>
            <a:endParaRPr lang="en-US" dirty="0"/>
          </a:p>
        </p:txBody>
      </p:sp>
    </p:spTree>
    <p:extLst>
      <p:ext uri="{BB962C8B-B14F-4D97-AF65-F5344CB8AC3E}">
        <p14:creationId xmlns:p14="http://schemas.microsoft.com/office/powerpoint/2010/main" val="9853618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8369522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EBE2B6B3-B4D6-0C48-A6F3-7C7BA60DB1FF}"/>
              </a:ext>
            </a:extLst>
          </p:cNvPr>
          <p:cNvSpPr>
            <a:spLocks noGrp="1"/>
          </p:cNvSpPr>
          <p:nvPr>
            <p:ph type="sldNum" sz="quarter" idx="10"/>
          </p:nvPr>
        </p:nvSpPr>
        <p:spPr>
          <a:ln/>
        </p:spPr>
        <p:txBody>
          <a:bodyPr/>
          <a:lstStyle>
            <a:lvl1pPr>
              <a:defRPr/>
            </a:lvl1pPr>
          </a:lstStyle>
          <a:p>
            <a:fld id="{63E536B8-4A1E-B343-AF8C-FF757BA96125}" type="slidenum">
              <a:rPr lang="en-US" altLang="en-US"/>
              <a:pPr/>
              <a:t>‹#›</a:t>
            </a:fld>
            <a:endParaRPr lang="en-US" altLang="en-US"/>
          </a:p>
        </p:txBody>
      </p:sp>
    </p:spTree>
    <p:extLst>
      <p:ext uri="{BB962C8B-B14F-4D97-AF65-F5344CB8AC3E}">
        <p14:creationId xmlns:p14="http://schemas.microsoft.com/office/powerpoint/2010/main" val="4990742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1505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2_Blank">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85965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00808-5329-3A4B-BC95-FF75E1EE37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1461588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22E540B-6FFD-224B-9D6F-F9DA65DD97EF}"/>
              </a:ext>
            </a:extLst>
          </p:cNvPr>
          <p:cNvSpPr>
            <a:spLocks noGrp="1"/>
          </p:cNvSpPr>
          <p:nvPr>
            <p:ph type="body" sz="quarter" idx="10" hasCustomPrompt="1"/>
          </p:nvPr>
        </p:nvSpPr>
        <p:spPr>
          <a:xfrm>
            <a:off x="1488003" y="2636912"/>
            <a:ext cx="9215995" cy="3168352"/>
          </a:xfrm>
          <a:prstGeom prst="rect">
            <a:avLst/>
          </a:prstGeom>
        </p:spPr>
        <p:txBody>
          <a:bodyPr anchor="ctr" anchorCtr="0"/>
          <a:lstStyle>
            <a:lvl1pPr marL="0" indent="0" algn="ctr">
              <a:lnSpc>
                <a:spcPct val="120000"/>
              </a:lnSpc>
              <a:buNone/>
              <a:defRPr sz="2600" b="1">
                <a:solidFill>
                  <a:schemeClr val="bg1"/>
                </a:solidFill>
              </a:defRPr>
            </a:lvl1pPr>
            <a:lvl2pPr marL="457200" indent="0" algn="ctr">
              <a:buNone/>
              <a:defRPr sz="2200" b="1"/>
            </a:lvl2pPr>
            <a:lvl3pPr marL="914400" indent="0" algn="ctr">
              <a:buNone/>
              <a:defRPr sz="2200" b="1"/>
            </a:lvl3pPr>
            <a:lvl4pPr marL="1371600" indent="0" algn="ctr">
              <a:buNone/>
              <a:defRPr sz="2200" b="1"/>
            </a:lvl4pPr>
            <a:lvl5pPr marL="1828800" indent="0" algn="ctr">
              <a:buNone/>
              <a:defRPr sz="2200" b="1"/>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a:t>
            </a:r>
            <a:r>
              <a:rPr lang="en-US" dirty="0" err="1"/>
              <a:t>auctor</a:t>
            </a:r>
            <a:r>
              <a:rPr lang="en-US" dirty="0"/>
              <a:t> lacinia </a:t>
            </a:r>
            <a:r>
              <a:rPr lang="en-US" dirty="0" err="1"/>
              <a:t>efficitur</a:t>
            </a:r>
            <a:r>
              <a:rPr lang="en-US" dirty="0"/>
              <a:t>. Ut </a:t>
            </a:r>
            <a:r>
              <a:rPr lang="en-US" dirty="0" err="1"/>
              <a:t>condimentum</a:t>
            </a:r>
            <a:r>
              <a:rPr lang="en-US" dirty="0"/>
              <a:t> </a:t>
            </a:r>
            <a:r>
              <a:rPr lang="en-US" dirty="0" err="1"/>
              <a:t>faucibus</a:t>
            </a:r>
            <a:r>
              <a:rPr lang="en-US" dirty="0"/>
              <a:t> </a:t>
            </a:r>
            <a:r>
              <a:rPr lang="en-US" dirty="0" err="1"/>
              <a:t>varius</a:t>
            </a:r>
            <a:r>
              <a:rPr lang="en-US" dirty="0"/>
              <a:t>. </a:t>
            </a:r>
            <a:r>
              <a:rPr lang="en-US" dirty="0" err="1"/>
              <a:t>Fusce</a:t>
            </a:r>
            <a:r>
              <a:rPr lang="en-US" dirty="0"/>
              <a:t> dictum </a:t>
            </a:r>
            <a:r>
              <a:rPr lang="en-US" dirty="0" err="1"/>
              <a:t>urna</a:t>
            </a:r>
            <a:r>
              <a:rPr lang="en-US" dirty="0"/>
              <a:t> sit </a:t>
            </a:r>
            <a:r>
              <a:rPr lang="en-US" dirty="0" err="1"/>
              <a:t>amet</a:t>
            </a:r>
            <a:r>
              <a:rPr lang="en-US" dirty="0"/>
              <a:t> tempus </a:t>
            </a:r>
            <a:r>
              <a:rPr lang="en-US" dirty="0" err="1"/>
              <a:t>ultricies</a:t>
            </a:r>
            <a:r>
              <a:rPr lang="en-US" dirty="0"/>
              <a:t>. </a:t>
            </a:r>
            <a:r>
              <a:rPr lang="en-US" dirty="0" err="1"/>
              <a:t>Nullam</a:t>
            </a:r>
            <a:r>
              <a:rPr lang="en-US" dirty="0"/>
              <a:t> </a:t>
            </a:r>
            <a:r>
              <a:rPr lang="en-US" dirty="0" err="1"/>
              <a:t>quis</a:t>
            </a:r>
            <a:r>
              <a:rPr lang="en-US" dirty="0"/>
              <a:t> </a:t>
            </a:r>
            <a:r>
              <a:rPr lang="en-US" dirty="0" err="1"/>
              <a:t>lobortis</a:t>
            </a:r>
            <a:r>
              <a:rPr lang="en-US" dirty="0"/>
              <a:t> </a:t>
            </a:r>
            <a:r>
              <a:rPr lang="en-US" dirty="0" err="1"/>
              <a:t>velit</a:t>
            </a:r>
            <a:r>
              <a:rPr lang="en-US" dirty="0"/>
              <a:t>. </a:t>
            </a:r>
          </a:p>
        </p:txBody>
      </p:sp>
      <p:pic>
        <p:nvPicPr>
          <p:cNvPr id="5" name="Picture 4">
            <a:extLst>
              <a:ext uri="{FF2B5EF4-FFF2-40B4-BE49-F238E27FC236}">
                <a16:creationId xmlns:a16="http://schemas.microsoft.com/office/drawing/2014/main" id="{D62A1C94-E9AE-5D47-9A4C-64F50BF19112}"/>
              </a:ext>
            </a:extLst>
          </p:cNvPr>
          <p:cNvPicPr>
            <a:picLocks noChangeAspect="1"/>
          </p:cNvPicPr>
          <p:nvPr userDrawn="1"/>
        </p:nvPicPr>
        <p:blipFill>
          <a:blip r:embed="rId2"/>
          <a:stretch>
            <a:fillRect/>
          </a:stretch>
        </p:blipFill>
        <p:spPr>
          <a:xfrm>
            <a:off x="479376" y="1916832"/>
            <a:ext cx="792088" cy="582685"/>
          </a:xfrm>
          <a:prstGeom prst="rect">
            <a:avLst/>
          </a:prstGeom>
        </p:spPr>
      </p:pic>
      <p:pic>
        <p:nvPicPr>
          <p:cNvPr id="6" name="Picture 5">
            <a:extLst>
              <a:ext uri="{FF2B5EF4-FFF2-40B4-BE49-F238E27FC236}">
                <a16:creationId xmlns:a16="http://schemas.microsoft.com/office/drawing/2014/main" id="{A48C83E0-445D-3C4D-BCF3-A81E1F9EAF1C}"/>
              </a:ext>
            </a:extLst>
          </p:cNvPr>
          <p:cNvPicPr>
            <a:picLocks noChangeAspect="1"/>
          </p:cNvPicPr>
          <p:nvPr userDrawn="1"/>
        </p:nvPicPr>
        <p:blipFill>
          <a:blip r:embed="rId2"/>
          <a:stretch>
            <a:fillRect/>
          </a:stretch>
        </p:blipFill>
        <p:spPr>
          <a:xfrm rot="10800000">
            <a:off x="10848528" y="5805264"/>
            <a:ext cx="792088" cy="582685"/>
          </a:xfrm>
          <a:prstGeom prst="rect">
            <a:avLst/>
          </a:prstGeom>
        </p:spPr>
      </p:pic>
    </p:spTree>
    <p:extLst>
      <p:ext uri="{BB962C8B-B14F-4D97-AF65-F5344CB8AC3E}">
        <p14:creationId xmlns:p14="http://schemas.microsoft.com/office/powerpoint/2010/main" val="28050557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22E540B-6FFD-224B-9D6F-F9DA65DD97EF}"/>
              </a:ext>
            </a:extLst>
          </p:cNvPr>
          <p:cNvSpPr>
            <a:spLocks noGrp="1"/>
          </p:cNvSpPr>
          <p:nvPr>
            <p:ph type="body" sz="quarter" idx="10" hasCustomPrompt="1"/>
          </p:nvPr>
        </p:nvSpPr>
        <p:spPr>
          <a:xfrm>
            <a:off x="1488003" y="2636912"/>
            <a:ext cx="9215995" cy="3168352"/>
          </a:xfrm>
          <a:prstGeom prst="rect">
            <a:avLst/>
          </a:prstGeom>
        </p:spPr>
        <p:txBody>
          <a:bodyPr anchor="ctr" anchorCtr="0"/>
          <a:lstStyle>
            <a:lvl1pPr marL="0" indent="0" algn="ctr">
              <a:lnSpc>
                <a:spcPct val="120000"/>
              </a:lnSpc>
              <a:buNone/>
              <a:defRPr sz="2600" b="1">
                <a:solidFill>
                  <a:schemeClr val="bg1"/>
                </a:solidFill>
              </a:defRPr>
            </a:lvl1pPr>
            <a:lvl2pPr marL="457200" indent="0" algn="ctr">
              <a:buNone/>
              <a:defRPr sz="2200" b="1"/>
            </a:lvl2pPr>
            <a:lvl3pPr marL="914400" indent="0" algn="ctr">
              <a:buNone/>
              <a:defRPr sz="2200" b="1"/>
            </a:lvl3pPr>
            <a:lvl4pPr marL="1371600" indent="0" algn="ctr">
              <a:buNone/>
              <a:defRPr sz="2200" b="1"/>
            </a:lvl4pPr>
            <a:lvl5pPr marL="1828800" indent="0" algn="ctr">
              <a:buNone/>
              <a:defRPr sz="2200" b="1"/>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a:t>
            </a:r>
            <a:r>
              <a:rPr lang="en-US" dirty="0" err="1"/>
              <a:t>auctor</a:t>
            </a:r>
            <a:r>
              <a:rPr lang="en-US" dirty="0"/>
              <a:t> lacinia </a:t>
            </a:r>
            <a:r>
              <a:rPr lang="en-US" dirty="0" err="1"/>
              <a:t>efficitur</a:t>
            </a:r>
            <a:r>
              <a:rPr lang="en-US" dirty="0"/>
              <a:t>. Ut </a:t>
            </a:r>
            <a:r>
              <a:rPr lang="en-US" dirty="0" err="1"/>
              <a:t>condimentum</a:t>
            </a:r>
            <a:r>
              <a:rPr lang="en-US" dirty="0"/>
              <a:t> </a:t>
            </a:r>
            <a:r>
              <a:rPr lang="en-US" dirty="0" err="1"/>
              <a:t>faucibus</a:t>
            </a:r>
            <a:r>
              <a:rPr lang="en-US" dirty="0"/>
              <a:t> </a:t>
            </a:r>
            <a:r>
              <a:rPr lang="en-US" dirty="0" err="1"/>
              <a:t>varius</a:t>
            </a:r>
            <a:r>
              <a:rPr lang="en-US" dirty="0"/>
              <a:t>. </a:t>
            </a:r>
            <a:r>
              <a:rPr lang="en-US" dirty="0" err="1"/>
              <a:t>Fusce</a:t>
            </a:r>
            <a:r>
              <a:rPr lang="en-US" dirty="0"/>
              <a:t> dictum </a:t>
            </a:r>
            <a:r>
              <a:rPr lang="en-US" dirty="0" err="1"/>
              <a:t>urna</a:t>
            </a:r>
            <a:r>
              <a:rPr lang="en-US" dirty="0"/>
              <a:t> sit </a:t>
            </a:r>
            <a:r>
              <a:rPr lang="en-US" dirty="0" err="1"/>
              <a:t>amet</a:t>
            </a:r>
            <a:r>
              <a:rPr lang="en-US" dirty="0"/>
              <a:t> tempus </a:t>
            </a:r>
            <a:r>
              <a:rPr lang="en-US" dirty="0" err="1"/>
              <a:t>ultricies</a:t>
            </a:r>
            <a:r>
              <a:rPr lang="en-US" dirty="0"/>
              <a:t>. </a:t>
            </a:r>
            <a:r>
              <a:rPr lang="en-US" dirty="0" err="1"/>
              <a:t>Nullam</a:t>
            </a:r>
            <a:r>
              <a:rPr lang="en-US" dirty="0"/>
              <a:t> </a:t>
            </a:r>
            <a:r>
              <a:rPr lang="en-US" dirty="0" err="1"/>
              <a:t>quis</a:t>
            </a:r>
            <a:r>
              <a:rPr lang="en-US" dirty="0"/>
              <a:t> </a:t>
            </a:r>
            <a:r>
              <a:rPr lang="en-US" dirty="0" err="1"/>
              <a:t>lobortis</a:t>
            </a:r>
            <a:r>
              <a:rPr lang="en-US" dirty="0"/>
              <a:t> </a:t>
            </a:r>
            <a:r>
              <a:rPr lang="en-US" dirty="0" err="1"/>
              <a:t>velit</a:t>
            </a:r>
            <a:r>
              <a:rPr lang="en-US" dirty="0"/>
              <a:t>. </a:t>
            </a:r>
          </a:p>
        </p:txBody>
      </p:sp>
      <p:pic>
        <p:nvPicPr>
          <p:cNvPr id="5" name="Picture 4">
            <a:extLst>
              <a:ext uri="{FF2B5EF4-FFF2-40B4-BE49-F238E27FC236}">
                <a16:creationId xmlns:a16="http://schemas.microsoft.com/office/drawing/2014/main" id="{D62A1C94-E9AE-5D47-9A4C-64F50BF19112}"/>
              </a:ext>
            </a:extLst>
          </p:cNvPr>
          <p:cNvPicPr>
            <a:picLocks noChangeAspect="1"/>
          </p:cNvPicPr>
          <p:nvPr userDrawn="1"/>
        </p:nvPicPr>
        <p:blipFill>
          <a:blip r:embed="rId2"/>
          <a:stretch>
            <a:fillRect/>
          </a:stretch>
        </p:blipFill>
        <p:spPr>
          <a:xfrm>
            <a:off x="479376" y="1916832"/>
            <a:ext cx="792088" cy="582685"/>
          </a:xfrm>
          <a:prstGeom prst="rect">
            <a:avLst/>
          </a:prstGeom>
        </p:spPr>
      </p:pic>
      <p:pic>
        <p:nvPicPr>
          <p:cNvPr id="6" name="Picture 5">
            <a:extLst>
              <a:ext uri="{FF2B5EF4-FFF2-40B4-BE49-F238E27FC236}">
                <a16:creationId xmlns:a16="http://schemas.microsoft.com/office/drawing/2014/main" id="{A48C83E0-445D-3C4D-BCF3-A81E1F9EAF1C}"/>
              </a:ext>
            </a:extLst>
          </p:cNvPr>
          <p:cNvPicPr>
            <a:picLocks noChangeAspect="1"/>
          </p:cNvPicPr>
          <p:nvPr userDrawn="1"/>
        </p:nvPicPr>
        <p:blipFill>
          <a:blip r:embed="rId2"/>
          <a:stretch>
            <a:fillRect/>
          </a:stretch>
        </p:blipFill>
        <p:spPr>
          <a:xfrm rot="10800000">
            <a:off x="10848528" y="5805264"/>
            <a:ext cx="792088" cy="582685"/>
          </a:xfrm>
          <a:prstGeom prst="rect">
            <a:avLst/>
          </a:prstGeom>
        </p:spPr>
      </p:pic>
    </p:spTree>
    <p:extLst>
      <p:ext uri="{BB962C8B-B14F-4D97-AF65-F5344CB8AC3E}">
        <p14:creationId xmlns:p14="http://schemas.microsoft.com/office/powerpoint/2010/main" val="564188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11161240"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2134670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
        <p:nvSpPr>
          <p:cNvPr id="6" name="Text Placeholder 2">
            <a:extLst>
              <a:ext uri="{FF2B5EF4-FFF2-40B4-BE49-F238E27FC236}">
                <a16:creationId xmlns:a16="http://schemas.microsoft.com/office/drawing/2014/main" id="{FCA5357F-9713-BB4D-9AE1-E10DB318EF40}"/>
              </a:ext>
            </a:extLst>
          </p:cNvPr>
          <p:cNvSpPr>
            <a:spLocks noGrp="1"/>
          </p:cNvSpPr>
          <p:nvPr>
            <p:ph type="body" sz="quarter" idx="11"/>
          </p:nvPr>
        </p:nvSpPr>
        <p:spPr>
          <a:xfrm>
            <a:off x="624001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11888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
        <p:nvSpPr>
          <p:cNvPr id="4" name="Picture Placeholder 3">
            <a:extLst>
              <a:ext uri="{FF2B5EF4-FFF2-40B4-BE49-F238E27FC236}">
                <a16:creationId xmlns:a16="http://schemas.microsoft.com/office/drawing/2014/main" id="{EADF02A9-D1D6-1947-8903-4AEE4B422F55}"/>
              </a:ext>
            </a:extLst>
          </p:cNvPr>
          <p:cNvSpPr>
            <a:spLocks noGrp="1"/>
          </p:cNvSpPr>
          <p:nvPr>
            <p:ph type="pic" sz="quarter" idx="11"/>
          </p:nvPr>
        </p:nvSpPr>
        <p:spPr>
          <a:xfrm>
            <a:off x="6096000" y="1916113"/>
            <a:ext cx="5473700" cy="4392612"/>
          </a:xfrm>
          <a:prstGeom prst="rect">
            <a:avLst/>
          </a:prstGeom>
        </p:spPr>
        <p:txBody>
          <a:bodyPr/>
          <a:lstStyle/>
          <a:p>
            <a:endParaRPr lang="en-US"/>
          </a:p>
        </p:txBody>
      </p:sp>
    </p:spTree>
    <p:extLst>
      <p:ext uri="{BB962C8B-B14F-4D97-AF65-F5344CB8AC3E}">
        <p14:creationId xmlns:p14="http://schemas.microsoft.com/office/powerpoint/2010/main" val="27361739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8666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9C405-5329-8F44-BF87-076C7BC7DF3F}"/>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Tree>
    <p:extLst>
      <p:ext uri="{BB962C8B-B14F-4D97-AF65-F5344CB8AC3E}">
        <p14:creationId xmlns:p14="http://schemas.microsoft.com/office/powerpoint/2010/main" val="820991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40505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257300" y="2286000"/>
            <a:ext cx="4791456" cy="36195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647795" y="2286000"/>
            <a:ext cx="4791456" cy="36195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5B1524F4-450B-494A-8168-C27743591B4F}" type="datetimeFigureOut">
              <a:rPr lang="en-US" smtClean="0"/>
              <a:t>11/23/2023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301055-81AA-C044-9423-EC0F2F6D7467}" type="slidenum">
              <a:rPr lang="en-US" smtClean="0"/>
              <a:t>‹#›</a:t>
            </a:fld>
            <a:endParaRPr lang="en-US"/>
          </a:p>
        </p:txBody>
      </p:sp>
    </p:spTree>
    <p:extLst>
      <p:ext uri="{BB962C8B-B14F-4D97-AF65-F5344CB8AC3E}">
        <p14:creationId xmlns:p14="http://schemas.microsoft.com/office/powerpoint/2010/main" val="3265911459"/>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500602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3.png"/><Relationship Id="rId5" Type="http://schemas.openxmlformats.org/officeDocument/2006/relationships/theme" Target="../theme/theme3.xml"/><Relationship Id="rId4"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4.xml"/><Relationship Id="rId1" Type="http://schemas.openxmlformats.org/officeDocument/2006/relationships/slideLayout" Target="../slideLayouts/slideLayout13.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5.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5C3FE484-FEE0-2449-9EE7-ED6769BE7175}"/>
              </a:ext>
            </a:extLst>
          </p:cNvPr>
          <p:cNvSpPr>
            <a:spLocks noGrp="1"/>
          </p:cNvSpPr>
          <p:nvPr>
            <p:ph type="sldNum" sz="quarter" idx="2"/>
          </p:nvPr>
        </p:nvSpPr>
        <p:spPr bwMode="auto">
          <a:xfrm>
            <a:off x="11088688" y="6403975"/>
            <a:ext cx="265112" cy="268288"/>
          </a:xfrm>
          <a:prstGeom prst="rect">
            <a:avLst/>
          </a:prstGeom>
          <a:noFill/>
          <a:ln>
            <a:noFill/>
          </a:ln>
          <a:effectLst/>
        </p:spPr>
        <p:txBody>
          <a:bodyPr vert="horz" wrap="none" lIns="45718" tIns="45718" rIns="45718" bIns="45718" numCol="1" anchor="ctr" anchorCtr="0" compatLnSpc="1">
            <a:prstTxWarp prst="textNoShape">
              <a:avLst/>
            </a:prstTxWarp>
          </a:bodyPr>
          <a:lstStyle>
            <a:lvl1pPr algn="r" eaLnBrk="1">
              <a:defRPr sz="1200">
                <a:solidFill>
                  <a:srgbClr val="888888"/>
                </a:solidFill>
              </a:defRPr>
            </a:lvl1pPr>
          </a:lstStyle>
          <a:p>
            <a:fld id="{78C86882-5437-3747-9A87-8CEFECD49F12}" type="slidenum">
              <a:rPr lang="en-US" altLang="en-US"/>
              <a:pPr/>
              <a:t>‹#›</a:t>
            </a:fld>
            <a:endParaRPr lang="en-US" altLang="en-US"/>
          </a:p>
        </p:txBody>
      </p:sp>
      <p:pic>
        <p:nvPicPr>
          <p:cNvPr id="1027" name="Picture 3">
            <a:extLst>
              <a:ext uri="{FF2B5EF4-FFF2-40B4-BE49-F238E27FC236}">
                <a16:creationId xmlns:a16="http://schemas.microsoft.com/office/drawing/2014/main" id="{A135BC1E-1C1B-374E-A928-22464112F594}"/>
              </a:ext>
            </a:extLst>
          </p:cNvPr>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85" r:id="rId1"/>
  </p:sldLayoutIdLst>
  <p:txStyles>
    <p:titleStyle>
      <a:lvl1pPr algn="l" rtl="0" eaLnBrk="0" fontAlgn="base" hangingPunct="0">
        <a:lnSpc>
          <a:spcPct val="90000"/>
        </a:lnSpc>
        <a:spcBef>
          <a:spcPct val="0"/>
        </a:spcBef>
        <a:spcAft>
          <a:spcPct val="0"/>
        </a:spcAft>
        <a:defRPr sz="44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Calibri Light" panose="020F0302020204030204" pitchFamily="34" charset="0"/>
        </a:defRPr>
      </a:lvl1pPr>
      <a:lvl2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2pPr>
      <a:lvl3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3pPr>
      <a:lvl4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4pPr>
      <a:lvl5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5pPr>
      <a:lvl6pPr marL="4572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6pPr>
      <a:lvl7pPr marL="9144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7pPr>
      <a:lvl8pPr marL="13716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8pPr>
      <a:lvl9pPr marL="18288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9pPr>
    </p:titleStyle>
    <p:bodyStyle>
      <a:lvl1pPr algn="l" rtl="0" eaLnBrk="0" fontAlgn="base" hangingPunct="0">
        <a:lnSpc>
          <a:spcPct val="90000"/>
        </a:lnSpc>
        <a:spcBef>
          <a:spcPts val="1000"/>
        </a:spcBef>
        <a:spcAft>
          <a:spcPct val="0"/>
        </a:spcAft>
        <a:buSzPct val="100000"/>
        <a:defRPr sz="2800" b="1" kern="1200">
          <a:solidFill>
            <a:schemeClr val="bg1"/>
          </a:solidFill>
          <a:latin typeface="Gotham Narrow Bold" pitchFamily="2" charset="0"/>
          <a:ea typeface="+mn-ea"/>
          <a:cs typeface="+mn-cs"/>
          <a:sym typeface="Calibri" panose="020F0502020204030204" pitchFamily="34" charset="0"/>
        </a:defRPr>
      </a:lvl1pPr>
      <a:lvl2pPr marL="457200" algn="l" rtl="0" eaLnBrk="0" fontAlgn="base" hangingPunct="0">
        <a:lnSpc>
          <a:spcPct val="90000"/>
        </a:lnSpc>
        <a:spcBef>
          <a:spcPts val="1000"/>
        </a:spcBef>
        <a:spcAft>
          <a:spcPct val="0"/>
        </a:spcAft>
        <a:buSzPct val="100000"/>
        <a:defRPr sz="2800" kern="1200">
          <a:solidFill>
            <a:schemeClr val="bg1"/>
          </a:solidFill>
          <a:latin typeface="Open Sans" panose="020B0606030504020204" pitchFamily="34" charset="0"/>
          <a:ea typeface="Open Sans" panose="020B0606030504020204" pitchFamily="34" charset="0"/>
          <a:cs typeface="Open Sans" panose="020B0606030504020204" pitchFamily="34" charset="0"/>
          <a:sym typeface="Calibri" panose="020F0502020204030204" pitchFamily="34" charset="0"/>
        </a:defRPr>
      </a:lvl2pPr>
      <a:lvl3pPr marL="914400" algn="l" rtl="0" eaLnBrk="0" fontAlgn="base" hangingPunct="0">
        <a:lnSpc>
          <a:spcPct val="90000"/>
        </a:lnSpc>
        <a:spcBef>
          <a:spcPts val="1000"/>
        </a:spcBef>
        <a:spcAft>
          <a:spcPct val="0"/>
        </a:spcAft>
        <a:buSzPct val="100000"/>
        <a:defRPr sz="2800" kern="1200">
          <a:solidFill>
            <a:srgbClr val="000000"/>
          </a:solidFill>
          <a:latin typeface="+mn-lt"/>
          <a:ea typeface="+mn-ea"/>
          <a:cs typeface="Open Sans" panose="020B0606030504020204" pitchFamily="34" charset="0"/>
          <a:sym typeface="Calibri" panose="020F0502020204030204" pitchFamily="34" charset="0"/>
        </a:defRPr>
      </a:lvl3pPr>
      <a:lvl4pPr marL="1371600" algn="l" rtl="0" eaLnBrk="0" fontAlgn="base" hangingPunct="0">
        <a:lnSpc>
          <a:spcPct val="90000"/>
        </a:lnSpc>
        <a:spcBef>
          <a:spcPts val="1000"/>
        </a:spcBef>
        <a:spcAft>
          <a:spcPct val="0"/>
        </a:spcAft>
        <a:buSzPct val="100000"/>
        <a:defRPr sz="2800" kern="1200">
          <a:solidFill>
            <a:srgbClr val="000000"/>
          </a:solidFill>
          <a:latin typeface="+mn-lt"/>
          <a:ea typeface="+mn-ea"/>
          <a:cs typeface="Open Sans" panose="020B0606030504020204" pitchFamily="34" charset="0"/>
          <a:sym typeface="Calibri" panose="020F0502020204030204" pitchFamily="34" charset="0"/>
        </a:defRPr>
      </a:lvl4pPr>
      <a:lvl5pPr marL="1828800" algn="l" rtl="0" eaLnBrk="0" fontAlgn="base" hangingPunct="0">
        <a:lnSpc>
          <a:spcPct val="90000"/>
        </a:lnSpc>
        <a:spcBef>
          <a:spcPts val="1000"/>
        </a:spcBef>
        <a:spcAft>
          <a:spcPct val="0"/>
        </a:spcAft>
        <a:buSzPct val="100000"/>
        <a:defRPr sz="2800" kern="1200">
          <a:solidFill>
            <a:srgbClr val="000000"/>
          </a:solidFill>
          <a:latin typeface="+mn-lt"/>
          <a:ea typeface="+mn-ea"/>
          <a:cs typeface="Open Sans" panose="020B0606030504020204" pitchFamily="34" charset="0"/>
          <a:sym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1AB373-CFC7-C849-A174-915481BA7EC2}"/>
              </a:ext>
            </a:extLst>
          </p:cNvPr>
          <p:cNvPicPr>
            <a:picLocks noChangeAspect="1"/>
          </p:cNvPicPr>
          <p:nvPr userDrawn="1"/>
        </p:nvPicPr>
        <p:blipFill>
          <a:blip r:embed="rId9"/>
          <a:stretch>
            <a:fillRect/>
          </a:stretch>
        </p:blipFill>
        <p:spPr>
          <a:xfrm>
            <a:off x="10704512" y="260648"/>
            <a:ext cx="1224136" cy="1224136"/>
          </a:xfrm>
          <a:prstGeom prst="rect">
            <a:avLst/>
          </a:prstGeom>
        </p:spPr>
      </p:pic>
    </p:spTree>
  </p:cSld>
  <p:clrMap bg1="lt1" tx1="dk1" bg2="lt2" tx2="dk2" accent1="accent1" accent2="accent2" accent3="accent3" accent4="accent4" accent5="accent5" accent6="accent6" hlink="hlink" folHlink="folHlink"/>
  <p:sldLayoutIdLst>
    <p:sldLayoutId id="2147483686" r:id="rId1"/>
    <p:sldLayoutId id="2147483695" r:id="rId2"/>
    <p:sldLayoutId id="2147483696" r:id="rId3"/>
    <p:sldLayoutId id="2147483697" r:id="rId4"/>
    <p:sldLayoutId id="2147483698" r:id="rId5"/>
    <p:sldLayoutId id="2147483717" r:id="rId6"/>
    <p:sldLayoutId id="2147483718" r:id="rId7"/>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704D62-23FC-224F-B479-F741B27866FE}"/>
              </a:ext>
            </a:extLst>
          </p:cNvPr>
          <p:cNvPicPr>
            <a:picLocks noChangeAspect="1"/>
          </p:cNvPicPr>
          <p:nvPr userDrawn="1"/>
        </p:nvPicPr>
        <p:blipFill>
          <a:blip r:embed="rId6"/>
          <a:stretch>
            <a:fillRect/>
          </a:stretch>
        </p:blipFill>
        <p:spPr>
          <a:xfrm>
            <a:off x="10683293" y="260648"/>
            <a:ext cx="1266574" cy="1260000"/>
          </a:xfrm>
          <a:prstGeom prst="rect">
            <a:avLst/>
          </a:prstGeom>
        </p:spPr>
      </p:pic>
    </p:spTree>
    <p:extLst>
      <p:ext uri="{BB962C8B-B14F-4D97-AF65-F5344CB8AC3E}">
        <p14:creationId xmlns:p14="http://schemas.microsoft.com/office/powerpoint/2010/main" val="2577287840"/>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6FF114-B114-2E45-B35B-0761178FD444}"/>
              </a:ext>
            </a:extLst>
          </p:cNvPr>
          <p:cNvPicPr>
            <a:picLocks noChangeAspect="1"/>
          </p:cNvPicPr>
          <p:nvPr userDrawn="1"/>
        </p:nvPicPr>
        <p:blipFill>
          <a:blip r:embed="rId3"/>
          <a:stretch>
            <a:fillRect/>
          </a:stretch>
        </p:blipFill>
        <p:spPr>
          <a:xfrm>
            <a:off x="10704512" y="260648"/>
            <a:ext cx="1224136" cy="1224136"/>
          </a:xfrm>
          <a:prstGeom prst="rect">
            <a:avLst/>
          </a:prstGeom>
        </p:spPr>
      </p:pic>
      <p:sp>
        <p:nvSpPr>
          <p:cNvPr id="4" name="Rounded Rectangle 3">
            <a:extLst>
              <a:ext uri="{FF2B5EF4-FFF2-40B4-BE49-F238E27FC236}">
                <a16:creationId xmlns:a16="http://schemas.microsoft.com/office/drawing/2014/main" id="{85FEFE76-4971-F149-B465-E91A8ABE37CF}"/>
              </a:ext>
            </a:extLst>
          </p:cNvPr>
          <p:cNvSpPr/>
          <p:nvPr userDrawn="1"/>
        </p:nvSpPr>
        <p:spPr>
          <a:xfrm>
            <a:off x="227348" y="1628800"/>
            <a:ext cx="11737304" cy="4968552"/>
          </a:xfrm>
          <a:prstGeom prst="roundRect">
            <a:avLst>
              <a:gd name="adj" fmla="val 502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4033649"/>
      </p:ext>
    </p:extLst>
  </p:cSld>
  <p:clrMap bg1="lt1" tx1="dk1" bg2="lt2" tx2="dk2" accent1="accent1" accent2="accent2" accent3="accent3" accent4="accent4" accent5="accent5" accent6="accent6" hlink="hlink" folHlink="folHlink"/>
  <p:sldLayoutIdLst>
    <p:sldLayoutId id="2147483703"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6FF114-B114-2E45-B35B-0761178FD444}"/>
              </a:ext>
            </a:extLst>
          </p:cNvPr>
          <p:cNvPicPr>
            <a:picLocks noChangeAspect="1"/>
          </p:cNvPicPr>
          <p:nvPr userDrawn="1"/>
        </p:nvPicPr>
        <p:blipFill>
          <a:blip r:embed="rId3"/>
          <a:stretch>
            <a:fillRect/>
          </a:stretch>
        </p:blipFill>
        <p:spPr>
          <a:xfrm>
            <a:off x="10704512" y="260648"/>
            <a:ext cx="1224136" cy="1224136"/>
          </a:xfrm>
          <a:prstGeom prst="rect">
            <a:avLst/>
          </a:prstGeom>
        </p:spPr>
      </p:pic>
      <p:sp>
        <p:nvSpPr>
          <p:cNvPr id="4" name="Rounded Rectangle 3">
            <a:extLst>
              <a:ext uri="{FF2B5EF4-FFF2-40B4-BE49-F238E27FC236}">
                <a16:creationId xmlns:a16="http://schemas.microsoft.com/office/drawing/2014/main" id="{85FEFE76-4971-F149-B465-E91A8ABE37CF}"/>
              </a:ext>
            </a:extLst>
          </p:cNvPr>
          <p:cNvSpPr/>
          <p:nvPr userDrawn="1"/>
        </p:nvSpPr>
        <p:spPr>
          <a:xfrm>
            <a:off x="227348" y="1628800"/>
            <a:ext cx="11737304" cy="4968552"/>
          </a:xfrm>
          <a:prstGeom prst="roundRect">
            <a:avLst>
              <a:gd name="adj" fmla="val 502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7230335"/>
      </p:ext>
    </p:extLst>
  </p:cSld>
  <p:clrMap bg1="lt1" tx1="dk1" bg2="lt2" tx2="dk2" accent1="accent1" accent2="accent2" accent3="accent3" accent4="accent4" accent5="accent5" accent6="accent6" hlink="hlink" folHlink="folHlink"/>
  <p:sldLayoutIdLst>
    <p:sldLayoutId id="2147483705"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video" Target="https://www.youtube.com/embed/NTC0PbtmeUA?feature=oembed" TargetMode="External"/><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8.tiff"/><Relationship Id="rId4" Type="http://schemas.openxmlformats.org/officeDocument/2006/relationships/image" Target="../media/image27.tiff"/></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2.tiff"/><Relationship Id="rId5" Type="http://schemas.openxmlformats.org/officeDocument/2006/relationships/image" Target="../media/image31.tiff"/><Relationship Id="rId4" Type="http://schemas.openxmlformats.org/officeDocument/2006/relationships/image" Target="../media/image30.tif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tiff"/><Relationship Id="rId7" Type="http://schemas.openxmlformats.org/officeDocument/2006/relationships/image" Target="../media/image39.emf"/><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38.emf"/><Relationship Id="rId5" Type="http://schemas.openxmlformats.org/officeDocument/2006/relationships/image" Target="../media/image37.png"/><Relationship Id="rId4" Type="http://schemas.openxmlformats.org/officeDocument/2006/relationships/image" Target="../media/image36.tiff"/></Relationships>
</file>

<file path=ppt/slides/_rels/slide24.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7.tiff"/></Relationships>
</file>

<file path=ppt/slides/_rels/slide25.xml.rels><?xml version="1.0" encoding="UTF-8" standalone="yes"?>
<Relationships xmlns="http://schemas.openxmlformats.org/package/2006/relationships"><Relationship Id="rId3" Type="http://schemas.openxmlformats.org/officeDocument/2006/relationships/hyperlink" Target="https://youtu.be/-ZtjFIvA_fs"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s://youtu.be/DvOuc7cWXxc" TargetMode="External"/><Relationship Id="rId5" Type="http://schemas.openxmlformats.org/officeDocument/2006/relationships/hyperlink" Target="https://youtu.be/qDu3JAjf-U0" TargetMode="External"/><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ideo" Target="https://www.youtube.com/embed/IL5YUCPyC5I?feature=oembed" TargetMode="Externa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6">
            <a:extLst>
              <a:ext uri="{FF2B5EF4-FFF2-40B4-BE49-F238E27FC236}">
                <a16:creationId xmlns:a16="http://schemas.microsoft.com/office/drawing/2014/main" id="{4A9BDAC7-397C-164A-A84F-9A78B8DF9823}"/>
              </a:ext>
            </a:extLst>
          </p:cNvPr>
          <p:cNvSpPr txBox="1">
            <a:spLocks noChangeArrowheads="1"/>
          </p:cNvSpPr>
          <p:nvPr/>
        </p:nvSpPr>
        <p:spPr bwMode="auto">
          <a:xfrm>
            <a:off x="548849" y="5301208"/>
            <a:ext cx="8499479" cy="574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42950" indent="-28575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a:lnSpc>
                <a:spcPct val="120000"/>
              </a:lnSpc>
            </a:pPr>
            <a:r>
              <a:rPr lang="en-US" sz="2800" b="1" u="sng" dirty="0">
                <a:solidFill>
                  <a:schemeClr val="bg1"/>
                </a:solidFill>
              </a:rPr>
              <a:t>Reception Parent workshop</a:t>
            </a:r>
            <a:r>
              <a:rPr lang="en-US" sz="2800" b="1" dirty="0">
                <a:solidFill>
                  <a:schemeClr val="bg1"/>
                </a:solidFill>
              </a:rPr>
              <a:t>: </a:t>
            </a:r>
            <a:r>
              <a:rPr lang="en-US" sz="2800" dirty="0">
                <a:solidFill>
                  <a:schemeClr val="bg1"/>
                </a:solidFill>
              </a:rPr>
              <a:t>Phonics and early reading</a:t>
            </a:r>
          </a:p>
        </p:txBody>
      </p:sp>
      <p:sp>
        <p:nvSpPr>
          <p:cNvPr id="4" name="TextBox 6">
            <a:extLst>
              <a:ext uri="{FF2B5EF4-FFF2-40B4-BE49-F238E27FC236}">
                <a16:creationId xmlns:a16="http://schemas.microsoft.com/office/drawing/2014/main" id="{73606950-956A-2146-9DAF-59766DE0859D}"/>
              </a:ext>
            </a:extLst>
          </p:cNvPr>
          <p:cNvSpPr txBox="1">
            <a:spLocks noChangeArrowheads="1"/>
          </p:cNvSpPr>
          <p:nvPr/>
        </p:nvSpPr>
        <p:spPr bwMode="auto">
          <a:xfrm>
            <a:off x="551384" y="4077072"/>
            <a:ext cx="4320480" cy="1288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42950" indent="-28575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a:lnSpc>
                <a:spcPct val="80000"/>
              </a:lnSpc>
            </a:pPr>
            <a:r>
              <a:rPr lang="en-GB" altLang="en-US" sz="4800" b="1" dirty="0">
                <a:solidFill>
                  <a:schemeClr val="bg1"/>
                </a:solidFill>
              </a:rPr>
              <a:t>Teach reading: change lives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3B3DD4-A689-7440-8390-D80792CB971D}"/>
              </a:ext>
            </a:extLst>
          </p:cNvPr>
          <p:cNvSpPr>
            <a:spLocks noGrp="1"/>
          </p:cNvSpPr>
          <p:nvPr>
            <p:ph type="title"/>
          </p:nvPr>
        </p:nvSpPr>
        <p:spPr/>
        <p:txBody>
          <a:bodyPr/>
          <a:lstStyle/>
          <a:p>
            <a:r>
              <a:rPr lang="en-US" dirty="0"/>
              <a:t>Teaching order </a:t>
            </a:r>
          </a:p>
        </p:txBody>
      </p:sp>
      <p:pic>
        <p:nvPicPr>
          <p:cNvPr id="7" name="Picture 6">
            <a:extLst>
              <a:ext uri="{FF2B5EF4-FFF2-40B4-BE49-F238E27FC236}">
                <a16:creationId xmlns:a16="http://schemas.microsoft.com/office/drawing/2014/main" id="{913398DB-F0B8-D14E-AAA3-50D22D96B9E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099246" y="2144823"/>
            <a:ext cx="4850928" cy="4176464"/>
          </a:xfrm>
          <a:prstGeom prst="roundRect">
            <a:avLst>
              <a:gd name="adj" fmla="val 2325"/>
            </a:avLst>
          </a:prstGeom>
          <a:effectLst>
            <a:glow rad="127000">
              <a:schemeClr val="tx1">
                <a:lumMod val="95000"/>
                <a:lumOff val="5000"/>
                <a:alpha val="10000"/>
              </a:schemeClr>
            </a:glow>
          </a:effectLst>
        </p:spPr>
      </p:pic>
      <p:pic>
        <p:nvPicPr>
          <p:cNvPr id="8" name="Picture 7">
            <a:extLst>
              <a:ext uri="{FF2B5EF4-FFF2-40B4-BE49-F238E27FC236}">
                <a16:creationId xmlns:a16="http://schemas.microsoft.com/office/drawing/2014/main" id="{F4908B15-A23E-CB47-8001-6496D25A91A2}"/>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752533" y="1640767"/>
            <a:ext cx="4850928" cy="5184576"/>
          </a:xfrm>
          <a:prstGeom prst="roundRect">
            <a:avLst>
              <a:gd name="adj" fmla="val 2530"/>
            </a:avLst>
          </a:prstGeom>
          <a:effectLst>
            <a:glow rad="127000">
              <a:schemeClr val="tx1">
                <a:lumMod val="95000"/>
                <a:lumOff val="5000"/>
                <a:alpha val="10000"/>
              </a:schemeClr>
            </a:glow>
          </a:effectLst>
        </p:spPr>
      </p:pic>
    </p:spTree>
    <p:extLst>
      <p:ext uri="{BB962C8B-B14F-4D97-AF65-F5344CB8AC3E}">
        <p14:creationId xmlns:p14="http://schemas.microsoft.com/office/powerpoint/2010/main" val="2500966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5600B1-8DEE-7042-8BB5-4711875F22B5}"/>
              </a:ext>
            </a:extLst>
          </p:cNvPr>
          <p:cNvSpPr>
            <a:spLocks noGrp="1"/>
          </p:cNvSpPr>
          <p:nvPr>
            <p:ph type="title"/>
          </p:nvPr>
        </p:nvSpPr>
        <p:spPr/>
        <p:txBody>
          <a:bodyPr/>
          <a:lstStyle/>
          <a:p>
            <a:r>
              <a:rPr lang="en-US" dirty="0"/>
              <a:t>Gradually your child learns the entire alphabetic code:</a:t>
            </a:r>
          </a:p>
        </p:txBody>
      </p:sp>
      <p:pic>
        <p:nvPicPr>
          <p:cNvPr id="8" name="Picture 7">
            <a:extLst>
              <a:ext uri="{FF2B5EF4-FFF2-40B4-BE49-F238E27FC236}">
                <a16:creationId xmlns:a16="http://schemas.microsoft.com/office/drawing/2014/main" id="{4DE1D942-2F2C-2E40-A7C5-F612F9DBAAE5}"/>
              </a:ext>
            </a:extLst>
          </p:cNvPr>
          <p:cNvPicPr>
            <a:picLocks noChangeAspect="1"/>
          </p:cNvPicPr>
          <p:nvPr/>
        </p:nvPicPr>
        <p:blipFill rotWithShape="1">
          <a:blip r:embed="rId3">
            <a:extLst>
              <a:ext uri="{28A0092B-C50C-407E-A947-70E740481C1C}">
                <a14:useLocalDpi xmlns:a14="http://schemas.microsoft.com/office/drawing/2010/main"/>
              </a:ext>
            </a:extLst>
          </a:blip>
          <a:srcRect b="20914"/>
          <a:stretch/>
        </p:blipFill>
        <p:spPr>
          <a:xfrm>
            <a:off x="623392" y="2060848"/>
            <a:ext cx="4850928" cy="5423724"/>
          </a:xfrm>
          <a:prstGeom prst="roundRect">
            <a:avLst>
              <a:gd name="adj" fmla="val 3145"/>
            </a:avLst>
          </a:prstGeom>
          <a:effectLst>
            <a:glow rad="127000">
              <a:schemeClr val="tx1">
                <a:lumMod val="95000"/>
                <a:lumOff val="5000"/>
                <a:alpha val="10000"/>
              </a:schemeClr>
            </a:glow>
          </a:effectLst>
        </p:spPr>
      </p:pic>
      <p:pic>
        <p:nvPicPr>
          <p:cNvPr id="9" name="Picture 8">
            <a:extLst>
              <a:ext uri="{FF2B5EF4-FFF2-40B4-BE49-F238E27FC236}">
                <a16:creationId xmlns:a16="http://schemas.microsoft.com/office/drawing/2014/main" id="{6B1F0601-B503-5F43-8A03-877058285A17}"/>
              </a:ext>
            </a:extLst>
          </p:cNvPr>
          <p:cNvPicPr>
            <a:picLocks noChangeAspect="1"/>
          </p:cNvPicPr>
          <p:nvPr/>
        </p:nvPicPr>
        <p:blipFill rotWithShape="1">
          <a:blip r:embed="rId4">
            <a:extLst>
              <a:ext uri="{28A0092B-C50C-407E-A947-70E740481C1C}">
                <a14:useLocalDpi xmlns:a14="http://schemas.microsoft.com/office/drawing/2010/main"/>
              </a:ext>
            </a:extLst>
          </a:blip>
          <a:srcRect b="34564"/>
          <a:stretch/>
        </p:blipFill>
        <p:spPr>
          <a:xfrm>
            <a:off x="6023992" y="2924944"/>
            <a:ext cx="4850928" cy="4487620"/>
          </a:xfrm>
          <a:prstGeom prst="roundRect">
            <a:avLst>
              <a:gd name="adj" fmla="val 3378"/>
            </a:avLst>
          </a:prstGeom>
          <a:effectLst>
            <a:glow rad="127000">
              <a:schemeClr val="tx1">
                <a:lumMod val="95000"/>
                <a:lumOff val="5000"/>
                <a:alpha val="10000"/>
              </a:schemeClr>
            </a:glow>
          </a:effectLst>
        </p:spPr>
      </p:pic>
    </p:spTree>
    <p:extLst>
      <p:ext uri="{BB962C8B-B14F-4D97-AF65-F5344CB8AC3E}">
        <p14:creationId xmlns:p14="http://schemas.microsoft.com/office/powerpoint/2010/main" val="475598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0C1C3FB-22BE-674D-A0B5-A5145EBE509E}"/>
              </a:ext>
            </a:extLst>
          </p:cNvPr>
          <p:cNvPicPr>
            <a:picLocks noChangeAspect="1"/>
          </p:cNvPicPr>
          <p:nvPr/>
        </p:nvPicPr>
        <p:blipFill>
          <a:blip r:embed="rId3"/>
          <a:stretch>
            <a:fillRect/>
          </a:stretch>
        </p:blipFill>
        <p:spPr>
          <a:xfrm>
            <a:off x="4065980" y="2045703"/>
            <a:ext cx="2010312" cy="2876414"/>
          </a:xfrm>
          <a:prstGeom prst="rect">
            <a:avLst/>
          </a:prstGeom>
        </p:spPr>
      </p:pic>
      <p:pic>
        <p:nvPicPr>
          <p:cNvPr id="17" name="Picture 16">
            <a:extLst>
              <a:ext uri="{FF2B5EF4-FFF2-40B4-BE49-F238E27FC236}">
                <a16:creationId xmlns:a16="http://schemas.microsoft.com/office/drawing/2014/main" id="{BF8E5868-D84C-7545-A9F1-126E820F7CE1}"/>
              </a:ext>
            </a:extLst>
          </p:cNvPr>
          <p:cNvPicPr>
            <a:picLocks noChangeAspect="1"/>
          </p:cNvPicPr>
          <p:nvPr/>
        </p:nvPicPr>
        <p:blipFill>
          <a:blip r:embed="rId4"/>
          <a:stretch>
            <a:fillRect/>
          </a:stretch>
        </p:blipFill>
        <p:spPr>
          <a:xfrm>
            <a:off x="571483" y="2045703"/>
            <a:ext cx="2057987" cy="2963819"/>
          </a:xfrm>
          <a:prstGeom prst="rect">
            <a:avLst/>
          </a:prstGeom>
        </p:spPr>
      </p:pic>
      <p:sp>
        <p:nvSpPr>
          <p:cNvPr id="2" name="Title 1">
            <a:extLst>
              <a:ext uri="{FF2B5EF4-FFF2-40B4-BE49-F238E27FC236}">
                <a16:creationId xmlns:a16="http://schemas.microsoft.com/office/drawing/2014/main" id="{B2790E23-9E32-574E-81CA-4278D9013B18}"/>
              </a:ext>
            </a:extLst>
          </p:cNvPr>
          <p:cNvSpPr>
            <a:spLocks noGrp="1"/>
          </p:cNvSpPr>
          <p:nvPr>
            <p:ph type="title"/>
          </p:nvPr>
        </p:nvSpPr>
        <p:spPr/>
        <p:txBody>
          <a:bodyPr/>
          <a:lstStyle/>
          <a:p>
            <a:r>
              <a:rPr lang="en-US" dirty="0"/>
              <a:t>How we make learning stick </a:t>
            </a:r>
          </a:p>
        </p:txBody>
      </p:sp>
      <p:sp>
        <p:nvSpPr>
          <p:cNvPr id="3" name="Text Placeholder 2">
            <a:extLst>
              <a:ext uri="{FF2B5EF4-FFF2-40B4-BE49-F238E27FC236}">
                <a16:creationId xmlns:a16="http://schemas.microsoft.com/office/drawing/2014/main" id="{EB749D0C-0D49-2F4F-BA24-28CF6B89B7FB}"/>
              </a:ext>
            </a:extLst>
          </p:cNvPr>
          <p:cNvSpPr>
            <a:spLocks noGrp="1"/>
          </p:cNvSpPr>
          <p:nvPr>
            <p:ph type="body" sz="quarter" idx="10"/>
          </p:nvPr>
        </p:nvSpPr>
        <p:spPr>
          <a:xfrm>
            <a:off x="2847253" y="2751060"/>
            <a:ext cx="1651150" cy="1675452"/>
          </a:xfrm>
        </p:spPr>
        <p:txBody>
          <a:bodyPr/>
          <a:lstStyle/>
          <a:p>
            <a:pPr marL="0" indent="0">
              <a:buNone/>
            </a:pPr>
            <a:r>
              <a:rPr lang="en-US" dirty="0">
                <a:solidFill>
                  <a:srgbClr val="0070C0"/>
                </a:solidFill>
              </a:rPr>
              <a:t>	</a:t>
            </a:r>
          </a:p>
          <a:p>
            <a:pPr marL="0" indent="0">
              <a:buNone/>
            </a:pPr>
            <a:r>
              <a:rPr lang="en-US" dirty="0">
                <a:solidFill>
                  <a:srgbClr val="0070C0"/>
                </a:solidFill>
              </a:rPr>
              <a:t>	</a:t>
            </a:r>
          </a:p>
          <a:p>
            <a:pPr marL="0" indent="0">
              <a:buNone/>
            </a:pPr>
            <a:r>
              <a:rPr lang="en-US" dirty="0">
                <a:solidFill>
                  <a:srgbClr val="0070C0"/>
                </a:solidFill>
              </a:rPr>
              <a:t>	</a:t>
            </a:r>
          </a:p>
          <a:p>
            <a:pPr marL="0" indent="0">
              <a:buNone/>
            </a:pPr>
            <a:r>
              <a:rPr lang="en-US" dirty="0">
                <a:solidFill>
                  <a:srgbClr val="0070C0"/>
                </a:solidFill>
              </a:rPr>
              <a:t>	</a:t>
            </a:r>
          </a:p>
          <a:p>
            <a:pPr marL="0" indent="0">
              <a:buNone/>
            </a:pPr>
            <a:r>
              <a:rPr lang="en-US" dirty="0">
                <a:solidFill>
                  <a:srgbClr val="0070C0"/>
                </a:solidFill>
              </a:rPr>
              <a:t>	</a:t>
            </a:r>
            <a:endParaRPr lang="en-US" dirty="0"/>
          </a:p>
        </p:txBody>
      </p:sp>
      <p:pic>
        <p:nvPicPr>
          <p:cNvPr id="15" name="Picture 14" descr="A picture containing graphical user interface&#10;&#10;Description automatically generated">
            <a:extLst>
              <a:ext uri="{FF2B5EF4-FFF2-40B4-BE49-F238E27FC236}">
                <a16:creationId xmlns:a16="http://schemas.microsoft.com/office/drawing/2014/main" id="{5198A57D-E228-0A45-AF74-FCE2257B2AB8}"/>
              </a:ext>
            </a:extLst>
          </p:cNvPr>
          <p:cNvPicPr>
            <a:picLocks noChangeAspect="1"/>
          </p:cNvPicPr>
          <p:nvPr/>
        </p:nvPicPr>
        <p:blipFill>
          <a:blip r:embed="rId5"/>
          <a:stretch>
            <a:fillRect/>
          </a:stretch>
        </p:blipFill>
        <p:spPr>
          <a:xfrm>
            <a:off x="7826755" y="2339556"/>
            <a:ext cx="2730514" cy="1716914"/>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08427D23-5B97-BB49-9F61-1AAD3324AC4D}"/>
              </a:ext>
            </a:extLst>
          </p:cNvPr>
          <p:cNvPicPr>
            <a:picLocks noChangeAspect="1"/>
          </p:cNvPicPr>
          <p:nvPr/>
        </p:nvPicPr>
        <p:blipFill>
          <a:blip r:embed="rId6"/>
          <a:stretch>
            <a:fillRect/>
          </a:stretch>
        </p:blipFill>
        <p:spPr>
          <a:xfrm>
            <a:off x="9120336" y="4221088"/>
            <a:ext cx="2730514" cy="1694565"/>
          </a:xfrm>
          <a:prstGeom prst="rect">
            <a:avLst/>
          </a:prstGeom>
        </p:spPr>
      </p:pic>
      <p:pic>
        <p:nvPicPr>
          <p:cNvPr id="5" name="Picture 4">
            <a:extLst>
              <a:ext uri="{FF2B5EF4-FFF2-40B4-BE49-F238E27FC236}">
                <a16:creationId xmlns:a16="http://schemas.microsoft.com/office/drawing/2014/main" id="{3A757EBA-D8DF-E442-AC59-BD3CEBCEB52E}"/>
              </a:ext>
            </a:extLst>
          </p:cNvPr>
          <p:cNvPicPr>
            <a:picLocks noChangeAspect="1"/>
          </p:cNvPicPr>
          <p:nvPr/>
        </p:nvPicPr>
        <p:blipFill>
          <a:blip r:embed="rId7"/>
          <a:stretch>
            <a:fillRect/>
          </a:stretch>
        </p:blipFill>
        <p:spPr>
          <a:xfrm>
            <a:off x="5258850" y="3198013"/>
            <a:ext cx="2018257" cy="2908198"/>
          </a:xfrm>
          <a:prstGeom prst="rect">
            <a:avLst/>
          </a:prstGeom>
        </p:spPr>
      </p:pic>
      <p:pic>
        <p:nvPicPr>
          <p:cNvPr id="7" name="Picture 6">
            <a:extLst>
              <a:ext uri="{FF2B5EF4-FFF2-40B4-BE49-F238E27FC236}">
                <a16:creationId xmlns:a16="http://schemas.microsoft.com/office/drawing/2014/main" id="{3AE2143B-5B1E-3545-90B1-E9199C029DEA}"/>
              </a:ext>
            </a:extLst>
          </p:cNvPr>
          <p:cNvPicPr>
            <a:picLocks noChangeAspect="1"/>
          </p:cNvPicPr>
          <p:nvPr/>
        </p:nvPicPr>
        <p:blipFill>
          <a:blip r:embed="rId8"/>
          <a:stretch>
            <a:fillRect/>
          </a:stretch>
        </p:blipFill>
        <p:spPr>
          <a:xfrm>
            <a:off x="1845033" y="3221851"/>
            <a:ext cx="2050041" cy="2884360"/>
          </a:xfrm>
          <a:prstGeom prst="rect">
            <a:avLst/>
          </a:prstGeom>
        </p:spPr>
      </p:pic>
    </p:spTree>
    <p:extLst>
      <p:ext uri="{BB962C8B-B14F-4D97-AF65-F5344CB8AC3E}">
        <p14:creationId xmlns:p14="http://schemas.microsoft.com/office/powerpoint/2010/main" val="1973199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CCB653-43CD-5E45-80A3-0B2B306C73C6}"/>
              </a:ext>
            </a:extLst>
          </p:cNvPr>
          <p:cNvPicPr>
            <a:picLocks noChangeAspect="1"/>
          </p:cNvPicPr>
          <p:nvPr/>
        </p:nvPicPr>
        <p:blipFill>
          <a:blip r:embed="rId3">
            <a:alphaModFix amt="4000"/>
          </a:blip>
          <a:stretch>
            <a:fillRect/>
          </a:stretch>
        </p:blipFill>
        <p:spPr>
          <a:xfrm>
            <a:off x="263352" y="-1179512"/>
            <a:ext cx="8556550" cy="8935311"/>
          </a:xfrm>
          <a:prstGeom prst="rect">
            <a:avLst/>
          </a:prstGeom>
        </p:spPr>
      </p:pic>
      <p:sp>
        <p:nvSpPr>
          <p:cNvPr id="4" name="TextBox 3">
            <a:extLst>
              <a:ext uri="{FF2B5EF4-FFF2-40B4-BE49-F238E27FC236}">
                <a16:creationId xmlns:a16="http://schemas.microsoft.com/office/drawing/2014/main" id="{EA3E8739-0EDB-B444-A351-73F5CD537FEA}"/>
              </a:ext>
            </a:extLst>
          </p:cNvPr>
          <p:cNvSpPr txBox="1"/>
          <p:nvPr/>
        </p:nvSpPr>
        <p:spPr>
          <a:xfrm>
            <a:off x="0" y="2780928"/>
            <a:ext cx="12191999" cy="1092607"/>
          </a:xfrm>
          <a:prstGeom prst="rect">
            <a:avLst/>
          </a:prstGeom>
          <a:noFill/>
        </p:spPr>
        <p:txBody>
          <a:bodyPr wrap="square" rtlCol="0">
            <a:spAutoFit/>
          </a:bodyPr>
          <a:lstStyle/>
          <a:p>
            <a:pPr algn="ctr"/>
            <a:r>
              <a:rPr lang="en-US" sz="6500" b="1" dirty="0">
                <a:solidFill>
                  <a:schemeClr val="bg1"/>
                </a:solidFill>
              </a:rPr>
              <a:t>Reading and spelling</a:t>
            </a:r>
          </a:p>
        </p:txBody>
      </p:sp>
    </p:spTree>
    <p:extLst>
      <p:ext uri="{BB962C8B-B14F-4D97-AF65-F5344CB8AC3E}">
        <p14:creationId xmlns:p14="http://schemas.microsoft.com/office/powerpoint/2010/main" val="3708247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79376" y="1844824"/>
            <a:ext cx="11089232" cy="4392488"/>
          </a:xfrm>
        </p:spPr>
        <p:txBody>
          <a:bodyPr/>
          <a:lstStyle/>
          <a:p>
            <a:r>
              <a:rPr lang="en-GB" sz="3600" dirty="0"/>
              <a:t>All children in reception have a half an hour phonics lesson everyday. </a:t>
            </a:r>
          </a:p>
          <a:p>
            <a:r>
              <a:rPr lang="en-GB" sz="3600" dirty="0"/>
              <a:t>A new sound and tricky word are taught each day, Monday – Thursday with Friday being used to review and consolidate. </a:t>
            </a:r>
          </a:p>
          <a:p>
            <a:r>
              <a:rPr lang="en-GB" sz="3600" dirty="0"/>
              <a:t>Children learn to apply their phonic knowledge in the lessons and are given repeated practice throughout each day. </a:t>
            </a:r>
          </a:p>
        </p:txBody>
      </p:sp>
      <p:sp>
        <p:nvSpPr>
          <p:cNvPr id="3" name="Title 2"/>
          <p:cNvSpPr>
            <a:spLocks noGrp="1"/>
          </p:cNvSpPr>
          <p:nvPr>
            <p:ph type="title"/>
          </p:nvPr>
        </p:nvSpPr>
        <p:spPr/>
        <p:txBody>
          <a:bodyPr/>
          <a:lstStyle/>
          <a:p>
            <a:r>
              <a:rPr lang="en-GB" dirty="0"/>
              <a:t>LW phonics at Dormers Wells </a:t>
            </a:r>
          </a:p>
        </p:txBody>
      </p:sp>
    </p:spTree>
    <p:extLst>
      <p:ext uri="{BB962C8B-B14F-4D97-AF65-F5344CB8AC3E}">
        <p14:creationId xmlns:p14="http://schemas.microsoft.com/office/powerpoint/2010/main" val="28455883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E2E055-D791-3148-ABD1-64385835A769}"/>
              </a:ext>
            </a:extLst>
          </p:cNvPr>
          <p:cNvSpPr>
            <a:spLocks noGrp="1"/>
          </p:cNvSpPr>
          <p:nvPr>
            <p:ph type="title"/>
          </p:nvPr>
        </p:nvSpPr>
        <p:spPr/>
        <p:txBody>
          <a:bodyPr/>
          <a:lstStyle/>
          <a:p>
            <a:r>
              <a:rPr lang="en-US" dirty="0"/>
              <a:t>Reading and spelling </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425203" y="1547069"/>
            <a:ext cx="3533775" cy="4705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6965057" y="1551831"/>
            <a:ext cx="3533775" cy="4695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30589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9A5F2C-AD7F-CF4C-9D4C-AD07FF3F812C}"/>
              </a:ext>
            </a:extLst>
          </p:cNvPr>
          <p:cNvSpPr>
            <a:spLocks noGrp="1"/>
          </p:cNvSpPr>
          <p:nvPr>
            <p:ph type="title"/>
          </p:nvPr>
        </p:nvSpPr>
        <p:spPr>
          <a:prstGeom prst="rect">
            <a:avLst/>
          </a:prstGeom>
        </p:spPr>
        <p:txBody>
          <a:bodyPr/>
          <a:lstStyle/>
          <a:p>
            <a:r>
              <a:rPr lang="en-US" dirty="0"/>
              <a:t>Tricky words </a:t>
            </a:r>
          </a:p>
        </p:txBody>
      </p:sp>
      <p:pic>
        <p:nvPicPr>
          <p:cNvPr id="2" name="Online Media 1" descr="How we teach tricky words">
            <a:hlinkClick r:id="" action="ppaction://media"/>
            <a:extLst>
              <a:ext uri="{FF2B5EF4-FFF2-40B4-BE49-F238E27FC236}">
                <a16:creationId xmlns:a16="http://schemas.microsoft.com/office/drawing/2014/main" id="{51527262-8363-1841-AC54-DBB40AE1BB89}"/>
              </a:ext>
            </a:extLst>
          </p:cNvPr>
          <p:cNvPicPr>
            <a:picLocks noRot="1" noChangeAspect="1"/>
          </p:cNvPicPr>
          <p:nvPr>
            <a:videoFile r:link="rId1"/>
          </p:nvPr>
        </p:nvPicPr>
        <p:blipFill>
          <a:blip r:embed="rId4"/>
          <a:stretch>
            <a:fillRect/>
          </a:stretch>
        </p:blipFill>
        <p:spPr>
          <a:xfrm>
            <a:off x="2640094" y="1988840"/>
            <a:ext cx="6911812" cy="3905174"/>
          </a:xfrm>
          <a:prstGeom prst="rect">
            <a:avLst/>
          </a:prstGeom>
        </p:spPr>
      </p:pic>
    </p:spTree>
    <p:extLst>
      <p:ext uri="{BB962C8B-B14F-4D97-AF65-F5344CB8AC3E}">
        <p14:creationId xmlns:p14="http://schemas.microsoft.com/office/powerpoint/2010/main" val="3765306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C732A3-851D-D049-AD06-5F1AF59A655A}"/>
              </a:ext>
            </a:extLst>
          </p:cNvPr>
          <p:cNvSpPr>
            <a:spLocks noGrp="1"/>
          </p:cNvSpPr>
          <p:nvPr>
            <p:ph type="body" sz="quarter" idx="10"/>
          </p:nvPr>
        </p:nvSpPr>
        <p:spPr>
          <a:xfrm>
            <a:off x="479376" y="2564904"/>
            <a:ext cx="4176464" cy="3744416"/>
          </a:xfrm>
        </p:spPr>
        <p:txBody>
          <a:bodyPr/>
          <a:lstStyle/>
          <a:p>
            <a:r>
              <a:rPr lang="en-US" sz="3200" dirty="0">
                <a:solidFill>
                  <a:schemeClr val="tx1"/>
                </a:solidFill>
              </a:rPr>
              <a:t>Say the word.</a:t>
            </a:r>
          </a:p>
          <a:p>
            <a:r>
              <a:rPr lang="en-US" sz="3200" dirty="0">
                <a:solidFill>
                  <a:schemeClr val="tx1"/>
                </a:solidFill>
              </a:rPr>
              <a:t>Segment the sounds.</a:t>
            </a:r>
          </a:p>
          <a:p>
            <a:r>
              <a:rPr lang="en-US" sz="3200" dirty="0">
                <a:solidFill>
                  <a:schemeClr val="tx1"/>
                </a:solidFill>
              </a:rPr>
              <a:t>Count the sounds.</a:t>
            </a:r>
          </a:p>
          <a:p>
            <a:r>
              <a:rPr lang="en-US" sz="3200" dirty="0">
                <a:solidFill>
                  <a:schemeClr val="tx1"/>
                </a:solidFill>
              </a:rPr>
              <a:t>Write them down.</a:t>
            </a:r>
          </a:p>
        </p:txBody>
      </p:sp>
      <p:sp>
        <p:nvSpPr>
          <p:cNvPr id="3" name="Title 2">
            <a:extLst>
              <a:ext uri="{FF2B5EF4-FFF2-40B4-BE49-F238E27FC236}">
                <a16:creationId xmlns:a16="http://schemas.microsoft.com/office/drawing/2014/main" id="{ECFA671A-2241-5149-A2E4-B0A940F120BA}"/>
              </a:ext>
            </a:extLst>
          </p:cNvPr>
          <p:cNvSpPr>
            <a:spLocks noGrp="1"/>
          </p:cNvSpPr>
          <p:nvPr>
            <p:ph type="title"/>
          </p:nvPr>
        </p:nvSpPr>
        <p:spPr/>
        <p:txBody>
          <a:bodyPr/>
          <a:lstStyle/>
          <a:p>
            <a:r>
              <a:rPr lang="en-US" dirty="0"/>
              <a:t>Spelling</a:t>
            </a:r>
          </a:p>
        </p:txBody>
      </p:sp>
      <p:pic>
        <p:nvPicPr>
          <p:cNvPr id="5" name="Picture 4" descr="A picture containing person, indoor, wall&#10;&#10;Description automatically generated">
            <a:extLst>
              <a:ext uri="{FF2B5EF4-FFF2-40B4-BE49-F238E27FC236}">
                <a16:creationId xmlns:a16="http://schemas.microsoft.com/office/drawing/2014/main" id="{70A18597-D3C0-654D-A58C-597972A3327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91253" y="1801214"/>
            <a:ext cx="6741316" cy="4490459"/>
          </a:xfrm>
          <a:prstGeom prst="roundRect">
            <a:avLst>
              <a:gd name="adj" fmla="val 3608"/>
            </a:avLst>
          </a:prstGeom>
        </p:spPr>
      </p:pic>
    </p:spTree>
    <p:extLst>
      <p:ext uri="{BB962C8B-B14F-4D97-AF65-F5344CB8AC3E}">
        <p14:creationId xmlns:p14="http://schemas.microsoft.com/office/powerpoint/2010/main" val="996933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351040A-DED0-A14E-B28C-624AD9D538C8}"/>
              </a:ext>
            </a:extLst>
          </p:cNvPr>
          <p:cNvSpPr>
            <a:spLocks noGrp="1"/>
          </p:cNvSpPr>
          <p:nvPr>
            <p:ph type="body" sz="quarter" idx="10"/>
          </p:nvPr>
        </p:nvSpPr>
        <p:spPr>
          <a:xfrm>
            <a:off x="479376" y="2556242"/>
            <a:ext cx="5616624" cy="3393038"/>
          </a:xfrm>
        </p:spPr>
        <p:txBody>
          <a:bodyPr/>
          <a:lstStyle/>
          <a:p>
            <a:pPr marL="0" indent="0">
              <a:buNone/>
            </a:pPr>
            <a:r>
              <a:rPr lang="en-GB" b="1" dirty="0">
                <a:solidFill>
                  <a:schemeClr val="tx2"/>
                </a:solidFill>
              </a:rPr>
              <a:t>Reading practice sessions are: </a:t>
            </a:r>
          </a:p>
          <a:p>
            <a:r>
              <a:rPr lang="en-GB" dirty="0">
                <a:solidFill>
                  <a:schemeClr val="tx1"/>
                </a:solidFill>
              </a:rPr>
              <a:t>timetabled three times a week </a:t>
            </a:r>
          </a:p>
          <a:p>
            <a:r>
              <a:rPr lang="en-GB" dirty="0">
                <a:solidFill>
                  <a:schemeClr val="tx1"/>
                </a:solidFill>
              </a:rPr>
              <a:t>taught by a trained teacher/teaching assistant</a:t>
            </a:r>
          </a:p>
          <a:p>
            <a:r>
              <a:rPr lang="en-GB" dirty="0">
                <a:solidFill>
                  <a:schemeClr val="tx1"/>
                </a:solidFill>
              </a:rPr>
              <a:t>taught in small groups.</a:t>
            </a:r>
            <a:endParaRPr lang="en-US" dirty="0">
              <a:solidFill>
                <a:schemeClr val="tx1"/>
              </a:solidFill>
            </a:endParaRPr>
          </a:p>
        </p:txBody>
      </p:sp>
      <p:sp>
        <p:nvSpPr>
          <p:cNvPr id="5" name="Title 4">
            <a:extLst>
              <a:ext uri="{FF2B5EF4-FFF2-40B4-BE49-F238E27FC236}">
                <a16:creationId xmlns:a16="http://schemas.microsoft.com/office/drawing/2014/main" id="{EE6CCD5B-D6D2-5041-8332-77F5BAF0AECB}"/>
              </a:ext>
            </a:extLst>
          </p:cNvPr>
          <p:cNvSpPr>
            <a:spLocks noGrp="1"/>
          </p:cNvSpPr>
          <p:nvPr>
            <p:ph type="title"/>
          </p:nvPr>
        </p:nvSpPr>
        <p:spPr/>
        <p:txBody>
          <a:bodyPr/>
          <a:lstStyle/>
          <a:p>
            <a:r>
              <a:rPr lang="en-US" dirty="0"/>
              <a:t>How do we teach reading in books?</a:t>
            </a:r>
          </a:p>
        </p:txBody>
      </p:sp>
      <p:pic>
        <p:nvPicPr>
          <p:cNvPr id="3" name="Picture 2">
            <a:extLst>
              <a:ext uri="{FF2B5EF4-FFF2-40B4-BE49-F238E27FC236}">
                <a16:creationId xmlns:a16="http://schemas.microsoft.com/office/drawing/2014/main" id="{77B147FC-1694-9447-A316-7C4CB62A97E3}"/>
              </a:ext>
            </a:extLst>
          </p:cNvPr>
          <p:cNvPicPr>
            <a:picLocks noChangeAspect="1"/>
          </p:cNvPicPr>
          <p:nvPr/>
        </p:nvPicPr>
        <p:blipFill>
          <a:blip r:embed="rId3"/>
          <a:stretch>
            <a:fillRect/>
          </a:stretch>
        </p:blipFill>
        <p:spPr>
          <a:xfrm>
            <a:off x="6456040" y="1717880"/>
            <a:ext cx="2402504" cy="2287184"/>
          </a:xfrm>
          <a:prstGeom prst="rect">
            <a:avLst/>
          </a:prstGeom>
          <a:effectLst>
            <a:glow rad="127000">
              <a:schemeClr val="tx1">
                <a:alpha val="4000"/>
              </a:schemeClr>
            </a:glow>
          </a:effectLst>
        </p:spPr>
      </p:pic>
      <p:pic>
        <p:nvPicPr>
          <p:cNvPr id="4" name="Picture 3">
            <a:extLst>
              <a:ext uri="{FF2B5EF4-FFF2-40B4-BE49-F238E27FC236}">
                <a16:creationId xmlns:a16="http://schemas.microsoft.com/office/drawing/2014/main" id="{067C3C28-D01B-D74A-94F9-1B7CEC780EA9}"/>
              </a:ext>
            </a:extLst>
          </p:cNvPr>
          <p:cNvPicPr>
            <a:picLocks noChangeAspect="1"/>
          </p:cNvPicPr>
          <p:nvPr/>
        </p:nvPicPr>
        <p:blipFill>
          <a:blip r:embed="rId4"/>
          <a:stretch>
            <a:fillRect/>
          </a:stretch>
        </p:blipFill>
        <p:spPr>
          <a:xfrm>
            <a:off x="6456040" y="4166152"/>
            <a:ext cx="2402504" cy="2287184"/>
          </a:xfrm>
          <a:prstGeom prst="rect">
            <a:avLst/>
          </a:prstGeom>
          <a:effectLst>
            <a:glow rad="127000">
              <a:schemeClr val="tx1">
                <a:alpha val="4000"/>
              </a:schemeClr>
            </a:glow>
          </a:effectLst>
        </p:spPr>
      </p:pic>
      <p:pic>
        <p:nvPicPr>
          <p:cNvPr id="7" name="Picture 6">
            <a:extLst>
              <a:ext uri="{FF2B5EF4-FFF2-40B4-BE49-F238E27FC236}">
                <a16:creationId xmlns:a16="http://schemas.microsoft.com/office/drawing/2014/main" id="{E0D0F2AB-F254-3144-A68D-A0290C5B4D35}"/>
              </a:ext>
            </a:extLst>
          </p:cNvPr>
          <p:cNvPicPr>
            <a:picLocks noChangeAspect="1"/>
          </p:cNvPicPr>
          <p:nvPr/>
        </p:nvPicPr>
        <p:blipFill>
          <a:blip r:embed="rId5"/>
          <a:stretch>
            <a:fillRect/>
          </a:stretch>
        </p:blipFill>
        <p:spPr>
          <a:xfrm>
            <a:off x="9066955" y="2556242"/>
            <a:ext cx="2504138" cy="3085098"/>
          </a:xfrm>
          <a:prstGeom prst="rect">
            <a:avLst/>
          </a:prstGeom>
          <a:effectLst>
            <a:glow rad="127000">
              <a:schemeClr val="tx1">
                <a:alpha val="4000"/>
              </a:schemeClr>
            </a:glow>
          </a:effectLst>
        </p:spPr>
      </p:pic>
    </p:spTree>
    <p:extLst>
      <p:ext uri="{BB962C8B-B14F-4D97-AF65-F5344CB8AC3E}">
        <p14:creationId xmlns:p14="http://schemas.microsoft.com/office/powerpoint/2010/main" val="3028656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3699B1BC-E66A-8E40-B1ED-E79D03D2F8BC}"/>
              </a:ext>
            </a:extLst>
          </p:cNvPr>
          <p:cNvSpPr txBox="1">
            <a:spLocks/>
          </p:cNvSpPr>
          <p:nvPr/>
        </p:nvSpPr>
        <p:spPr>
          <a:xfrm>
            <a:off x="263352" y="332656"/>
            <a:ext cx="9937104" cy="1152128"/>
          </a:xfrm>
          <a:prstGeom prst="rect">
            <a:avLst/>
          </a:prstGeom>
        </p:spPr>
        <p:txBody>
          <a:bodyPr anchor="b" anchorCtr="0"/>
          <a:lstStyle>
            <a:lvl1pPr algn="l" rtl="0" eaLnBrk="0" fontAlgn="base" hangingPunct="0">
              <a:lnSpc>
                <a:spcPct val="90000"/>
              </a:lnSpc>
              <a:spcBef>
                <a:spcPct val="0"/>
              </a:spcBef>
              <a:spcAft>
                <a:spcPct val="0"/>
              </a:spcAft>
              <a:defRPr sz="4000" kern="1200">
                <a:solidFill>
                  <a:schemeClr val="accent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a:lstStyle>
          <a:p>
            <a:endParaRPr lang="en-US" dirty="0"/>
          </a:p>
        </p:txBody>
      </p:sp>
      <p:pic>
        <p:nvPicPr>
          <p:cNvPr id="12" name="Picture 11" descr="A picture containing table&#10;&#10;Description automatically generated">
            <a:extLst>
              <a:ext uri="{FF2B5EF4-FFF2-40B4-BE49-F238E27FC236}">
                <a16:creationId xmlns:a16="http://schemas.microsoft.com/office/drawing/2014/main" id="{ACEDA292-F7DD-6A4A-B156-4DBE2EFF8EE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09950" y="2086205"/>
            <a:ext cx="4348233" cy="3816423"/>
          </a:xfrm>
          <a:prstGeom prst="roundRect">
            <a:avLst>
              <a:gd name="adj" fmla="val 3343"/>
            </a:avLst>
          </a:prstGeom>
          <a:effectLst>
            <a:glow rad="127000">
              <a:schemeClr val="tx1">
                <a:lumMod val="95000"/>
                <a:lumOff val="5000"/>
                <a:alpha val="9000"/>
              </a:schemeClr>
            </a:glow>
          </a:effectLst>
        </p:spPr>
      </p:pic>
      <p:sp>
        <p:nvSpPr>
          <p:cNvPr id="4" name="Title 3">
            <a:extLst>
              <a:ext uri="{FF2B5EF4-FFF2-40B4-BE49-F238E27FC236}">
                <a16:creationId xmlns:a16="http://schemas.microsoft.com/office/drawing/2014/main" id="{8481A8C2-E3D2-5A46-8FC1-D043DCBCF8E8}"/>
              </a:ext>
            </a:extLst>
          </p:cNvPr>
          <p:cNvSpPr>
            <a:spLocks noGrp="1"/>
          </p:cNvSpPr>
          <p:nvPr>
            <p:ph type="title"/>
          </p:nvPr>
        </p:nvSpPr>
        <p:spPr>
          <a:xfrm>
            <a:off x="479376" y="332656"/>
            <a:ext cx="8064896" cy="1152128"/>
          </a:xfrm>
        </p:spPr>
        <p:txBody>
          <a:bodyPr/>
          <a:lstStyle/>
          <a:p>
            <a:r>
              <a:rPr lang="en-US" dirty="0"/>
              <a:t>We use assessment to match your child the right level of book</a:t>
            </a:r>
          </a:p>
        </p:txBody>
      </p:sp>
      <p:cxnSp>
        <p:nvCxnSpPr>
          <p:cNvPr id="5" name="Straight Arrow Connector 4">
            <a:extLst>
              <a:ext uri="{FF2B5EF4-FFF2-40B4-BE49-F238E27FC236}">
                <a16:creationId xmlns:a16="http://schemas.microsoft.com/office/drawing/2014/main" id="{D9C6E763-81F8-0149-844B-F8C29823E5E5}"/>
              </a:ext>
            </a:extLst>
          </p:cNvPr>
          <p:cNvCxnSpPr/>
          <p:nvPr/>
        </p:nvCxnSpPr>
        <p:spPr>
          <a:xfrm>
            <a:off x="5447928" y="4064263"/>
            <a:ext cx="936104" cy="0"/>
          </a:xfrm>
          <a:prstGeom prst="straightConnector1">
            <a:avLst/>
          </a:prstGeom>
          <a:ln w="47625">
            <a:tailEnd type="arrow" w="lg" len="med"/>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2F30DC56-E8C1-D645-98C1-6E00FC34C62D}"/>
              </a:ext>
            </a:extLst>
          </p:cNvPr>
          <p:cNvPicPr>
            <a:picLocks noChangeAspect="1"/>
          </p:cNvPicPr>
          <p:nvPr/>
        </p:nvPicPr>
        <p:blipFill>
          <a:blip r:embed="rId4"/>
          <a:stretch>
            <a:fillRect/>
          </a:stretch>
        </p:blipFill>
        <p:spPr>
          <a:xfrm>
            <a:off x="6812737" y="2132856"/>
            <a:ext cx="2795209" cy="2638677"/>
          </a:xfrm>
          <a:prstGeom prst="rect">
            <a:avLst/>
          </a:prstGeom>
          <a:effectLst>
            <a:glow rad="127000">
              <a:schemeClr val="tx1">
                <a:lumMod val="95000"/>
                <a:lumOff val="5000"/>
                <a:alpha val="9000"/>
              </a:schemeClr>
            </a:glow>
          </a:effectLst>
        </p:spPr>
      </p:pic>
      <p:pic>
        <p:nvPicPr>
          <p:cNvPr id="8" name="Picture 7">
            <a:extLst>
              <a:ext uri="{FF2B5EF4-FFF2-40B4-BE49-F238E27FC236}">
                <a16:creationId xmlns:a16="http://schemas.microsoft.com/office/drawing/2014/main" id="{39CEA57A-E6D7-224E-8818-48078F7E71D9}"/>
              </a:ext>
            </a:extLst>
          </p:cNvPr>
          <p:cNvPicPr>
            <a:picLocks noChangeAspect="1"/>
          </p:cNvPicPr>
          <p:nvPr/>
        </p:nvPicPr>
        <p:blipFill>
          <a:blip r:embed="rId5"/>
          <a:stretch>
            <a:fillRect/>
          </a:stretch>
        </p:blipFill>
        <p:spPr>
          <a:xfrm>
            <a:off x="7533312" y="2739334"/>
            <a:ext cx="2795209" cy="2649858"/>
          </a:xfrm>
          <a:prstGeom prst="rect">
            <a:avLst/>
          </a:prstGeom>
          <a:effectLst>
            <a:glow rad="127000">
              <a:schemeClr val="tx1">
                <a:lumMod val="95000"/>
                <a:lumOff val="5000"/>
                <a:alpha val="9000"/>
              </a:schemeClr>
            </a:glow>
          </a:effectLst>
        </p:spPr>
      </p:pic>
      <p:pic>
        <p:nvPicPr>
          <p:cNvPr id="9" name="Picture 8">
            <a:extLst>
              <a:ext uri="{FF2B5EF4-FFF2-40B4-BE49-F238E27FC236}">
                <a16:creationId xmlns:a16="http://schemas.microsoft.com/office/drawing/2014/main" id="{19B803DF-37BD-0746-AD9F-AB2ECF12F554}"/>
              </a:ext>
            </a:extLst>
          </p:cNvPr>
          <p:cNvPicPr>
            <a:picLocks noChangeAspect="1"/>
          </p:cNvPicPr>
          <p:nvPr/>
        </p:nvPicPr>
        <p:blipFill>
          <a:blip r:embed="rId6"/>
          <a:stretch>
            <a:fillRect/>
          </a:stretch>
        </p:blipFill>
        <p:spPr>
          <a:xfrm>
            <a:off x="8241582" y="3253987"/>
            <a:ext cx="2795209" cy="2649858"/>
          </a:xfrm>
          <a:prstGeom prst="rect">
            <a:avLst/>
          </a:prstGeom>
          <a:effectLst>
            <a:glow rad="127000">
              <a:schemeClr val="tx1">
                <a:lumMod val="95000"/>
                <a:lumOff val="5000"/>
                <a:alpha val="9000"/>
              </a:schemeClr>
            </a:glow>
          </a:effectLst>
        </p:spPr>
      </p:pic>
    </p:spTree>
    <p:extLst>
      <p:ext uri="{BB962C8B-B14F-4D97-AF65-F5344CB8AC3E}">
        <p14:creationId xmlns:p14="http://schemas.microsoft.com/office/powerpoint/2010/main" val="322712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429987A-5DE9-0F4E-8665-7BDCAB35A580}"/>
              </a:ext>
            </a:extLst>
          </p:cNvPr>
          <p:cNvSpPr>
            <a:spLocks noGrp="1"/>
          </p:cNvSpPr>
          <p:nvPr>
            <p:ph type="body" sz="quarter" idx="10"/>
          </p:nvPr>
        </p:nvSpPr>
        <p:spPr/>
        <p:txBody>
          <a:bodyPr vert="horz" lIns="91440" tIns="45720" rIns="91440" bIns="45720" rtlCol="0">
            <a:normAutofit/>
          </a:bodyPr>
          <a:lstStyle/>
          <a:p>
            <a:pPr eaLnBrk="1" hangingPunct="1"/>
            <a:r>
              <a:rPr lang="en-US" sz="4200" dirty="0"/>
              <a:t>A love of reading is the biggest indicator of future academic success.</a:t>
            </a:r>
          </a:p>
          <a:p>
            <a:pPr eaLnBrk="1" hangingPunct="1"/>
            <a:r>
              <a:rPr lang="en-US" sz="1600" dirty="0"/>
              <a:t>OECD (</a:t>
            </a:r>
            <a:r>
              <a:rPr lang="en-GB" sz="1600" b="0" dirty="0"/>
              <a:t>The Organisation for Economic Co-operation and Development)</a:t>
            </a:r>
            <a:endParaRPr lang="en-US" sz="1600" dirty="0"/>
          </a:p>
        </p:txBody>
      </p:sp>
    </p:spTree>
    <p:extLst>
      <p:ext uri="{BB962C8B-B14F-4D97-AF65-F5344CB8AC3E}">
        <p14:creationId xmlns:p14="http://schemas.microsoft.com/office/powerpoint/2010/main" val="676117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child writing on a piece of paper&#10;&#10;Description automatically generated with medium confidence">
            <a:extLst>
              <a:ext uri="{FF2B5EF4-FFF2-40B4-BE49-F238E27FC236}">
                <a16:creationId xmlns:a16="http://schemas.microsoft.com/office/drawing/2014/main" id="{D6DFDD0E-EB92-DD41-92A6-796144DC903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951984" y="1968267"/>
            <a:ext cx="5760639" cy="3909005"/>
          </a:xfrm>
          <a:prstGeom prst="roundRect">
            <a:avLst>
              <a:gd name="adj" fmla="val 4317"/>
            </a:avLst>
          </a:prstGeom>
        </p:spPr>
      </p:pic>
      <p:sp>
        <p:nvSpPr>
          <p:cNvPr id="2" name="Text Placeholder 1">
            <a:extLst>
              <a:ext uri="{FF2B5EF4-FFF2-40B4-BE49-F238E27FC236}">
                <a16:creationId xmlns:a16="http://schemas.microsoft.com/office/drawing/2014/main" id="{7C31C409-33E5-0C4B-8076-B55700B80BF1}"/>
              </a:ext>
            </a:extLst>
          </p:cNvPr>
          <p:cNvSpPr>
            <a:spLocks noGrp="1"/>
          </p:cNvSpPr>
          <p:nvPr>
            <p:ph type="body" sz="quarter" idx="10"/>
          </p:nvPr>
        </p:nvSpPr>
        <p:spPr>
          <a:xfrm>
            <a:off x="479376" y="1916832"/>
            <a:ext cx="5328592" cy="4392488"/>
          </a:xfrm>
        </p:spPr>
        <p:txBody>
          <a:bodyPr/>
          <a:lstStyle/>
          <a:p>
            <a:pPr marL="0" indent="0">
              <a:buNone/>
            </a:pPr>
            <a:r>
              <a:rPr lang="en-US" sz="2400" b="1" dirty="0">
                <a:solidFill>
                  <a:schemeClr val="accent2"/>
                </a:solidFill>
              </a:rPr>
              <a:t>This means that your child should: </a:t>
            </a:r>
          </a:p>
          <a:p>
            <a:r>
              <a:rPr lang="en-US" sz="2400" dirty="0">
                <a:solidFill>
                  <a:schemeClr val="tx1">
                    <a:lumMod val="85000"/>
                    <a:lumOff val="15000"/>
                  </a:schemeClr>
                </a:solidFill>
              </a:rPr>
              <a:t>Know all the sounds and tricky words in their phonics book well</a:t>
            </a:r>
          </a:p>
          <a:p>
            <a:r>
              <a:rPr lang="en-US" sz="2400" dirty="0">
                <a:solidFill>
                  <a:schemeClr val="tx1">
                    <a:lumMod val="85000"/>
                    <a:lumOff val="15000"/>
                  </a:schemeClr>
                </a:solidFill>
              </a:rPr>
              <a:t>Read many of the words by silent blending (in their head) – their reading will be automatic</a:t>
            </a:r>
          </a:p>
          <a:p>
            <a:r>
              <a:rPr lang="en-US" sz="2400" dirty="0">
                <a:solidFill>
                  <a:schemeClr val="tx1">
                    <a:lumMod val="85000"/>
                    <a:lumOff val="15000"/>
                  </a:schemeClr>
                </a:solidFill>
              </a:rPr>
              <a:t>Only need to stop and sound out about 5% of the words by the time they bring the book home – but they should be able to do this on their own.</a:t>
            </a:r>
          </a:p>
          <a:p>
            <a:endParaRPr lang="en-US" dirty="0">
              <a:solidFill>
                <a:schemeClr val="tx1">
                  <a:lumMod val="85000"/>
                  <a:lumOff val="15000"/>
                </a:schemeClr>
              </a:solidFill>
            </a:endParaRPr>
          </a:p>
          <a:p>
            <a:endParaRPr lang="en-US" dirty="0">
              <a:solidFill>
                <a:schemeClr val="tx1">
                  <a:lumMod val="85000"/>
                  <a:lumOff val="15000"/>
                </a:schemeClr>
              </a:solidFill>
            </a:endParaRPr>
          </a:p>
        </p:txBody>
      </p:sp>
      <p:sp>
        <p:nvSpPr>
          <p:cNvPr id="3" name="Title 2">
            <a:extLst>
              <a:ext uri="{FF2B5EF4-FFF2-40B4-BE49-F238E27FC236}">
                <a16:creationId xmlns:a16="http://schemas.microsoft.com/office/drawing/2014/main" id="{5D77FC48-7961-9849-B44F-999E708DB610}"/>
              </a:ext>
            </a:extLst>
          </p:cNvPr>
          <p:cNvSpPr>
            <a:spLocks noGrp="1"/>
          </p:cNvSpPr>
          <p:nvPr>
            <p:ph type="title"/>
          </p:nvPr>
        </p:nvSpPr>
        <p:spPr/>
        <p:txBody>
          <a:bodyPr vert="horz" lIns="91440" tIns="45720" rIns="91440" bIns="45720" rtlCol="0" anchor="ctr">
            <a:normAutofit/>
          </a:bodyPr>
          <a:lstStyle/>
          <a:p>
            <a:pPr eaLnBrk="1" hangingPunct="1"/>
            <a:r>
              <a:rPr lang="en-US" sz="3600" dirty="0"/>
              <a:t>Reading a book at the right level</a:t>
            </a:r>
          </a:p>
        </p:txBody>
      </p:sp>
    </p:spTree>
    <p:extLst>
      <p:ext uri="{BB962C8B-B14F-4D97-AF65-F5344CB8AC3E}">
        <p14:creationId xmlns:p14="http://schemas.microsoft.com/office/powerpoint/2010/main" val="1999979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E4AC40-E2B1-BC49-BFC1-AB1227E350D5}"/>
              </a:ext>
            </a:extLst>
          </p:cNvPr>
          <p:cNvPicPr>
            <a:picLocks noChangeAspect="1"/>
          </p:cNvPicPr>
          <p:nvPr/>
        </p:nvPicPr>
        <p:blipFill>
          <a:blip r:embed="rId3">
            <a:alphaModFix amt="4000"/>
          </a:blip>
          <a:stretch>
            <a:fillRect/>
          </a:stretch>
        </p:blipFill>
        <p:spPr>
          <a:xfrm>
            <a:off x="263352" y="-1179512"/>
            <a:ext cx="8556550" cy="8935311"/>
          </a:xfrm>
          <a:prstGeom prst="rect">
            <a:avLst/>
          </a:prstGeom>
        </p:spPr>
      </p:pic>
      <p:sp>
        <p:nvSpPr>
          <p:cNvPr id="3" name="TextBox 2">
            <a:extLst>
              <a:ext uri="{FF2B5EF4-FFF2-40B4-BE49-F238E27FC236}">
                <a16:creationId xmlns:a16="http://schemas.microsoft.com/office/drawing/2014/main" id="{468005F6-CA72-7F49-9FE7-38E6A45AA721}"/>
              </a:ext>
            </a:extLst>
          </p:cNvPr>
          <p:cNvSpPr txBox="1"/>
          <p:nvPr/>
        </p:nvSpPr>
        <p:spPr>
          <a:xfrm>
            <a:off x="0" y="2780928"/>
            <a:ext cx="12191999" cy="1092607"/>
          </a:xfrm>
          <a:prstGeom prst="rect">
            <a:avLst/>
          </a:prstGeom>
          <a:noFill/>
        </p:spPr>
        <p:txBody>
          <a:bodyPr wrap="square" rtlCol="0">
            <a:spAutoFit/>
          </a:bodyPr>
          <a:lstStyle/>
          <a:p>
            <a:pPr algn="ctr"/>
            <a:r>
              <a:rPr lang="en-US" sz="6500" b="1" dirty="0">
                <a:solidFill>
                  <a:schemeClr val="bg1"/>
                </a:solidFill>
              </a:rPr>
              <a:t>Reading at home</a:t>
            </a:r>
          </a:p>
        </p:txBody>
      </p:sp>
    </p:spTree>
    <p:extLst>
      <p:ext uri="{BB962C8B-B14F-4D97-AF65-F5344CB8AC3E}">
        <p14:creationId xmlns:p14="http://schemas.microsoft.com/office/powerpoint/2010/main" val="2035531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3ED8210-885A-174D-BE35-D51386DEE975}"/>
              </a:ext>
            </a:extLst>
          </p:cNvPr>
          <p:cNvSpPr>
            <a:spLocks noGrp="1"/>
          </p:cNvSpPr>
          <p:nvPr>
            <p:ph type="body" sz="quarter" idx="10"/>
          </p:nvPr>
        </p:nvSpPr>
        <p:spPr>
          <a:xfrm>
            <a:off x="479376" y="2039943"/>
            <a:ext cx="6336704" cy="4392488"/>
          </a:xfrm>
        </p:spPr>
        <p:txBody>
          <a:bodyPr lIns="91440" tIns="45720" rIns="91440" bIns="45720" anchor="t"/>
          <a:lstStyle/>
          <a:p>
            <a:pPr marL="0" indent="0">
              <a:buNone/>
            </a:pPr>
            <a:r>
              <a:rPr lang="en-US" sz="2400" b="1" dirty="0">
                <a:solidFill>
                  <a:schemeClr val="accent2"/>
                </a:solidFill>
                <a:latin typeface="Calibri"/>
                <a:cs typeface="Calibri"/>
              </a:rPr>
              <a:t>Reading a book and chatting had a positive impact a year later on children’s ability to…</a:t>
            </a:r>
          </a:p>
          <a:p>
            <a:r>
              <a:rPr lang="en-US" sz="2400" dirty="0">
                <a:solidFill>
                  <a:schemeClr val="tx1">
                    <a:lumMod val="95000"/>
                    <a:lumOff val="5000"/>
                  </a:schemeClr>
                </a:solidFill>
                <a:latin typeface="Calibri"/>
                <a:cs typeface="Calibri"/>
              </a:rPr>
              <a:t>understand words and sentences</a:t>
            </a:r>
          </a:p>
          <a:p>
            <a:r>
              <a:rPr lang="en-US" sz="2400" dirty="0">
                <a:solidFill>
                  <a:schemeClr val="tx1">
                    <a:lumMod val="95000"/>
                    <a:lumOff val="5000"/>
                  </a:schemeClr>
                </a:solidFill>
                <a:latin typeface="Calibri"/>
                <a:cs typeface="Calibri"/>
              </a:rPr>
              <a:t>use a wide range of vocabulary </a:t>
            </a: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r>
              <a:rPr lang="en-US" sz="2400" dirty="0">
                <a:solidFill>
                  <a:schemeClr val="tx1">
                    <a:lumMod val="95000"/>
                    <a:lumOff val="5000"/>
                  </a:schemeClr>
                </a:solidFill>
                <a:latin typeface="Calibri"/>
                <a:cs typeface="Calibri"/>
              </a:rPr>
              <a:t>develop listening comprehension skills.</a:t>
            </a: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pPr marL="0" indent="0">
              <a:buNone/>
            </a:pPr>
            <a:r>
              <a:rPr lang="en-US" sz="2400" dirty="0">
                <a:solidFill>
                  <a:schemeClr val="tx1">
                    <a:lumMod val="95000"/>
                    <a:lumOff val="5000"/>
                  </a:schemeClr>
                </a:solidFill>
                <a:latin typeface="Calibri"/>
                <a:cs typeface="Calibri"/>
              </a:rPr>
              <a:t>The amount of books children were exposed to by age 6 was a positive predictor of their reading ability two years later.</a:t>
            </a:r>
          </a:p>
          <a:p>
            <a:pPr marL="0" indent="0">
              <a:buNone/>
            </a:pP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pPr marL="0" indent="0">
              <a:buNone/>
            </a:pP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endParaRPr lang="en-US" sz="2400" dirty="0">
              <a:solidFill>
                <a:schemeClr val="tx1">
                  <a:lumMod val="95000"/>
                  <a:lumOff val="5000"/>
                </a:schemeClr>
              </a:solidFill>
            </a:endParaRPr>
          </a:p>
        </p:txBody>
      </p:sp>
      <p:sp>
        <p:nvSpPr>
          <p:cNvPr id="3" name="Title 2">
            <a:extLst>
              <a:ext uri="{FF2B5EF4-FFF2-40B4-BE49-F238E27FC236}">
                <a16:creationId xmlns:a16="http://schemas.microsoft.com/office/drawing/2014/main" id="{121341B6-FC05-0C46-9C0D-7547DDDC163E}"/>
              </a:ext>
            </a:extLst>
          </p:cNvPr>
          <p:cNvSpPr>
            <a:spLocks noGrp="1"/>
          </p:cNvSpPr>
          <p:nvPr>
            <p:ph type="title"/>
          </p:nvPr>
        </p:nvSpPr>
        <p:spPr>
          <a:xfrm>
            <a:off x="479376" y="332656"/>
            <a:ext cx="7632848" cy="1152128"/>
          </a:xfrm>
        </p:spPr>
        <p:txBody>
          <a:bodyPr/>
          <a:lstStyle/>
          <a:p>
            <a:r>
              <a:rPr lang="en-US" dirty="0"/>
              <a:t>The most important thing you can do is read with your child</a:t>
            </a:r>
          </a:p>
        </p:txBody>
      </p:sp>
      <p:sp>
        <p:nvSpPr>
          <p:cNvPr id="4" name="TextBox 3">
            <a:extLst>
              <a:ext uri="{FF2B5EF4-FFF2-40B4-BE49-F238E27FC236}">
                <a16:creationId xmlns:a16="http://schemas.microsoft.com/office/drawing/2014/main" id="{E0FE7C68-BDBB-E140-8D8B-B0BB4B7FFB6D}"/>
              </a:ext>
            </a:extLst>
          </p:cNvPr>
          <p:cNvSpPr txBox="1"/>
          <p:nvPr/>
        </p:nvSpPr>
        <p:spPr>
          <a:xfrm>
            <a:off x="479376" y="6124654"/>
            <a:ext cx="9770110" cy="307777"/>
          </a:xfrm>
          <a:prstGeom prst="rect">
            <a:avLst/>
          </a:prstGeom>
          <a:noFill/>
        </p:spPr>
        <p:txBody>
          <a:bodyPr wrap="none" rtlCol="0">
            <a:spAutoFit/>
          </a:bodyPr>
          <a:lstStyle/>
          <a:p>
            <a:r>
              <a:rPr lang="en-US" sz="1400" i="1" dirty="0">
                <a:solidFill>
                  <a:schemeClr val="tx1">
                    <a:lumMod val="65000"/>
                    <a:lumOff val="35000"/>
                  </a:schemeClr>
                </a:solidFill>
                <a:latin typeface="Calibri"/>
                <a:cs typeface="Calibri"/>
              </a:rPr>
              <a:t>Parental involvement in the development of children’s reading skills:  A five-year longitudinal study </a:t>
            </a:r>
            <a:r>
              <a:rPr lang="en-US" sz="1400" dirty="0">
                <a:solidFill>
                  <a:schemeClr val="tx1">
                    <a:lumMod val="65000"/>
                    <a:lumOff val="35000"/>
                  </a:schemeClr>
                </a:solidFill>
                <a:latin typeface="Calibri"/>
                <a:cs typeface="Calibri"/>
              </a:rPr>
              <a:t>(2002) </a:t>
            </a:r>
            <a:r>
              <a:rPr lang="en-US" sz="1400" dirty="0" err="1">
                <a:solidFill>
                  <a:schemeClr val="tx1">
                    <a:lumMod val="65000"/>
                    <a:lumOff val="35000"/>
                  </a:schemeClr>
                </a:solidFill>
                <a:latin typeface="Calibri"/>
                <a:cs typeface="Calibri"/>
              </a:rPr>
              <a:t>Senechal</a:t>
            </a:r>
            <a:r>
              <a:rPr lang="en-US" sz="1400" dirty="0">
                <a:solidFill>
                  <a:schemeClr val="tx1">
                    <a:lumMod val="65000"/>
                    <a:lumOff val="35000"/>
                  </a:schemeClr>
                </a:solidFill>
                <a:latin typeface="Calibri"/>
                <a:cs typeface="Calibri"/>
              </a:rPr>
              <a:t>, M. and </a:t>
            </a:r>
            <a:r>
              <a:rPr lang="en-US" sz="1400" dirty="0" err="1">
                <a:solidFill>
                  <a:schemeClr val="tx1">
                    <a:lumMod val="65000"/>
                    <a:lumOff val="35000"/>
                  </a:schemeClr>
                </a:solidFill>
                <a:latin typeface="Calibri"/>
                <a:cs typeface="Calibri"/>
              </a:rPr>
              <a:t>Lefvre</a:t>
            </a:r>
            <a:r>
              <a:rPr lang="en-US" sz="1400" dirty="0">
                <a:solidFill>
                  <a:schemeClr val="tx1">
                    <a:lumMod val="65000"/>
                    <a:lumOff val="35000"/>
                  </a:schemeClr>
                </a:solidFill>
                <a:latin typeface="Calibri"/>
                <a:cs typeface="Calibri"/>
              </a:rPr>
              <a:t>, J</a:t>
            </a:r>
          </a:p>
        </p:txBody>
      </p:sp>
      <p:pic>
        <p:nvPicPr>
          <p:cNvPr id="7" name="Picture 6">
            <a:extLst>
              <a:ext uri="{FF2B5EF4-FFF2-40B4-BE49-F238E27FC236}">
                <a16:creationId xmlns:a16="http://schemas.microsoft.com/office/drawing/2014/main" id="{7CF1A9DE-555E-D447-B11E-7281FAC2B683}"/>
              </a:ext>
            </a:extLst>
          </p:cNvPr>
          <p:cNvPicPr>
            <a:picLocks noChangeAspect="1"/>
          </p:cNvPicPr>
          <p:nvPr/>
        </p:nvPicPr>
        <p:blipFill rotWithShape="1">
          <a:blip r:embed="rId3">
            <a:extLst>
              <a:ext uri="{28A0092B-C50C-407E-A947-70E740481C1C}">
                <a14:useLocalDpi xmlns:a14="http://schemas.microsoft.com/office/drawing/2010/main"/>
              </a:ext>
            </a:extLst>
          </a:blip>
          <a:srcRect t="-758"/>
          <a:stretch/>
        </p:blipFill>
        <p:spPr>
          <a:xfrm>
            <a:off x="7320136" y="1818287"/>
            <a:ext cx="4392488" cy="3909005"/>
          </a:xfrm>
          <a:prstGeom prst="roundRect">
            <a:avLst>
              <a:gd name="adj" fmla="val 5225"/>
            </a:avLst>
          </a:prstGeom>
        </p:spPr>
      </p:pic>
    </p:spTree>
    <p:extLst>
      <p:ext uri="{BB962C8B-B14F-4D97-AF65-F5344CB8AC3E}">
        <p14:creationId xmlns:p14="http://schemas.microsoft.com/office/powerpoint/2010/main" val="4023815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29D9F07-F2DA-894B-8DF2-76A12817ACE2}"/>
              </a:ext>
            </a:extLst>
          </p:cNvPr>
          <p:cNvPicPr>
            <a:picLocks noChangeAspect="1"/>
          </p:cNvPicPr>
          <p:nvPr/>
        </p:nvPicPr>
        <p:blipFill>
          <a:blip r:embed="rId3"/>
          <a:stretch>
            <a:fillRect/>
          </a:stretch>
        </p:blipFill>
        <p:spPr>
          <a:xfrm>
            <a:off x="569873" y="2662727"/>
            <a:ext cx="2983849" cy="2828689"/>
          </a:xfrm>
          <a:prstGeom prst="rect">
            <a:avLst/>
          </a:prstGeom>
          <a:effectLst>
            <a:glow rad="127000">
              <a:schemeClr val="tx1">
                <a:lumMod val="95000"/>
                <a:lumOff val="5000"/>
                <a:alpha val="6000"/>
              </a:schemeClr>
            </a:glow>
          </a:effectLst>
        </p:spPr>
      </p:pic>
      <p:pic>
        <p:nvPicPr>
          <p:cNvPr id="10" name="Picture 9">
            <a:extLst>
              <a:ext uri="{FF2B5EF4-FFF2-40B4-BE49-F238E27FC236}">
                <a16:creationId xmlns:a16="http://schemas.microsoft.com/office/drawing/2014/main" id="{C0D0AA75-D178-2746-8F53-7C171FD3BB20}"/>
              </a:ext>
            </a:extLst>
          </p:cNvPr>
          <p:cNvPicPr>
            <a:picLocks noChangeAspect="1"/>
          </p:cNvPicPr>
          <p:nvPr/>
        </p:nvPicPr>
        <p:blipFill>
          <a:blip r:embed="rId4"/>
          <a:stretch>
            <a:fillRect/>
          </a:stretch>
        </p:blipFill>
        <p:spPr>
          <a:xfrm>
            <a:off x="8706044" y="2274730"/>
            <a:ext cx="2902472" cy="3604683"/>
          </a:xfrm>
          <a:prstGeom prst="rect">
            <a:avLst/>
          </a:prstGeom>
          <a:effectLst>
            <a:glow rad="127000">
              <a:schemeClr val="tx1">
                <a:lumMod val="95000"/>
                <a:lumOff val="5000"/>
                <a:alpha val="6000"/>
              </a:schemeClr>
            </a:glow>
          </a:effectLst>
        </p:spPr>
      </p:pic>
      <p:pic>
        <p:nvPicPr>
          <p:cNvPr id="11" name="Picture 10">
            <a:extLst>
              <a:ext uri="{FF2B5EF4-FFF2-40B4-BE49-F238E27FC236}">
                <a16:creationId xmlns:a16="http://schemas.microsoft.com/office/drawing/2014/main" id="{C94C7683-39CB-9745-BD8A-F78647576499}"/>
              </a:ext>
            </a:extLst>
          </p:cNvPr>
          <p:cNvPicPr>
            <a:picLocks noChangeAspect="1"/>
          </p:cNvPicPr>
          <p:nvPr/>
        </p:nvPicPr>
        <p:blipFill>
          <a:blip r:embed="rId5"/>
          <a:stretch>
            <a:fillRect/>
          </a:stretch>
        </p:blipFill>
        <p:spPr>
          <a:xfrm>
            <a:off x="2120786" y="1367385"/>
            <a:ext cx="7950429" cy="5250284"/>
          </a:xfrm>
          <a:prstGeom prst="rect">
            <a:avLst/>
          </a:prstGeom>
        </p:spPr>
      </p:pic>
      <p:sp>
        <p:nvSpPr>
          <p:cNvPr id="3" name="Title 2">
            <a:extLst>
              <a:ext uri="{FF2B5EF4-FFF2-40B4-BE49-F238E27FC236}">
                <a16:creationId xmlns:a16="http://schemas.microsoft.com/office/drawing/2014/main" id="{0C2C5322-C816-CC44-B38C-334FC281CAFF}"/>
              </a:ext>
            </a:extLst>
          </p:cNvPr>
          <p:cNvSpPr>
            <a:spLocks noGrp="1"/>
          </p:cNvSpPr>
          <p:nvPr>
            <p:ph type="title"/>
          </p:nvPr>
        </p:nvSpPr>
        <p:spPr/>
        <p:txBody>
          <a:bodyPr/>
          <a:lstStyle/>
          <a:p>
            <a:r>
              <a:rPr lang="en-US" dirty="0"/>
              <a:t>Books going home</a:t>
            </a:r>
          </a:p>
        </p:txBody>
      </p:sp>
      <p:sp>
        <p:nvSpPr>
          <p:cNvPr id="8" name="Rectangle 7">
            <a:extLst>
              <a:ext uri="{FF2B5EF4-FFF2-40B4-BE49-F238E27FC236}">
                <a16:creationId xmlns:a16="http://schemas.microsoft.com/office/drawing/2014/main" id="{58A4A86D-1242-B34F-88C8-5D9AC660725C}"/>
              </a:ext>
            </a:extLst>
          </p:cNvPr>
          <p:cNvSpPr/>
          <p:nvPr/>
        </p:nvSpPr>
        <p:spPr>
          <a:xfrm>
            <a:off x="4055354" y="4293096"/>
            <a:ext cx="4248472" cy="11300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80E41A3-E515-0E45-9C26-69C32364A848}"/>
              </a:ext>
            </a:extLst>
          </p:cNvPr>
          <p:cNvPicPr>
            <a:picLocks noChangeAspect="1"/>
          </p:cNvPicPr>
          <p:nvPr/>
        </p:nvPicPr>
        <p:blipFill>
          <a:blip r:embed="rId6"/>
          <a:stretch>
            <a:fillRect/>
          </a:stretch>
        </p:blipFill>
        <p:spPr>
          <a:xfrm>
            <a:off x="6672064" y="4077072"/>
            <a:ext cx="1519299" cy="1519299"/>
          </a:xfrm>
          <a:prstGeom prst="rect">
            <a:avLst/>
          </a:prstGeom>
        </p:spPr>
      </p:pic>
      <p:pic>
        <p:nvPicPr>
          <p:cNvPr id="7" name="Picture 6">
            <a:extLst>
              <a:ext uri="{FF2B5EF4-FFF2-40B4-BE49-F238E27FC236}">
                <a16:creationId xmlns:a16="http://schemas.microsoft.com/office/drawing/2014/main" id="{F42B8F0E-C77E-A945-9CD7-8CD7211A9C64}"/>
              </a:ext>
            </a:extLst>
          </p:cNvPr>
          <p:cNvPicPr>
            <a:picLocks noChangeAspect="1"/>
          </p:cNvPicPr>
          <p:nvPr/>
        </p:nvPicPr>
        <p:blipFill>
          <a:blip r:embed="rId7"/>
          <a:stretch>
            <a:fillRect/>
          </a:stretch>
        </p:blipFill>
        <p:spPr>
          <a:xfrm>
            <a:off x="3969289" y="4415005"/>
            <a:ext cx="886258" cy="886258"/>
          </a:xfrm>
          <a:prstGeom prst="rect">
            <a:avLst/>
          </a:prstGeom>
        </p:spPr>
      </p:pic>
      <p:grpSp>
        <p:nvGrpSpPr>
          <p:cNvPr id="4" name="Group 3">
            <a:extLst>
              <a:ext uri="{FF2B5EF4-FFF2-40B4-BE49-F238E27FC236}">
                <a16:creationId xmlns:a16="http://schemas.microsoft.com/office/drawing/2014/main" id="{C399E4BB-5C61-4B4C-A3A5-D722BF994851}"/>
              </a:ext>
            </a:extLst>
          </p:cNvPr>
          <p:cNvGrpSpPr/>
          <p:nvPr/>
        </p:nvGrpSpPr>
        <p:grpSpPr>
          <a:xfrm>
            <a:off x="5678049" y="3361635"/>
            <a:ext cx="835902" cy="835902"/>
            <a:chOff x="4871864" y="3573016"/>
            <a:chExt cx="720080" cy="720080"/>
          </a:xfrm>
        </p:grpSpPr>
        <p:sp>
          <p:nvSpPr>
            <p:cNvPr id="2" name="Rectangle 1">
              <a:extLst>
                <a:ext uri="{FF2B5EF4-FFF2-40B4-BE49-F238E27FC236}">
                  <a16:creationId xmlns:a16="http://schemas.microsoft.com/office/drawing/2014/main" id="{12FFDC9F-CC4E-8844-8B62-E2112841D1D0}"/>
                </a:ext>
              </a:extLst>
            </p:cNvPr>
            <p:cNvSpPr/>
            <p:nvPr/>
          </p:nvSpPr>
          <p:spPr>
            <a:xfrm>
              <a:off x="5159896" y="3573016"/>
              <a:ext cx="144016" cy="7200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FB20A4BF-327F-E947-866B-30FAEA6A0D8A}"/>
                </a:ext>
              </a:extLst>
            </p:cNvPr>
            <p:cNvSpPr/>
            <p:nvPr/>
          </p:nvSpPr>
          <p:spPr>
            <a:xfrm rot="16200000">
              <a:off x="5159896" y="3569865"/>
              <a:ext cx="144016" cy="7200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465361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C54C73-597C-A44C-AEB0-5A2995796968}"/>
              </a:ext>
            </a:extLst>
          </p:cNvPr>
          <p:cNvPicPr>
            <a:picLocks noChangeAspect="1"/>
          </p:cNvPicPr>
          <p:nvPr/>
        </p:nvPicPr>
        <p:blipFill>
          <a:blip r:embed="rId3"/>
          <a:stretch>
            <a:fillRect/>
          </a:stretch>
        </p:blipFill>
        <p:spPr>
          <a:xfrm>
            <a:off x="6960096" y="2204864"/>
            <a:ext cx="3117864" cy="2968207"/>
          </a:xfrm>
          <a:prstGeom prst="rect">
            <a:avLst/>
          </a:prstGeom>
          <a:effectLst>
            <a:glow rad="127000">
              <a:schemeClr val="tx1">
                <a:alpha val="4000"/>
              </a:schemeClr>
            </a:glow>
          </a:effectLst>
        </p:spPr>
      </p:pic>
      <p:sp>
        <p:nvSpPr>
          <p:cNvPr id="2" name="Text Placeholder 1">
            <a:extLst>
              <a:ext uri="{FF2B5EF4-FFF2-40B4-BE49-F238E27FC236}">
                <a16:creationId xmlns:a16="http://schemas.microsoft.com/office/drawing/2014/main" id="{34398AD0-3875-B94F-A90E-046466F6C19A}"/>
              </a:ext>
            </a:extLst>
          </p:cNvPr>
          <p:cNvSpPr>
            <a:spLocks noGrp="1"/>
          </p:cNvSpPr>
          <p:nvPr>
            <p:ph type="body" sz="quarter" idx="10"/>
          </p:nvPr>
        </p:nvSpPr>
        <p:spPr>
          <a:xfrm>
            <a:off x="479376" y="2544416"/>
            <a:ext cx="5854168" cy="3764903"/>
          </a:xfrm>
        </p:spPr>
        <p:txBody>
          <a:bodyPr/>
          <a:lstStyle/>
          <a:p>
            <a:r>
              <a:rPr lang="en-US" dirty="0">
                <a:solidFill>
                  <a:schemeClr val="tx1">
                    <a:lumMod val="95000"/>
                    <a:lumOff val="5000"/>
                  </a:schemeClr>
                </a:solidFill>
              </a:rPr>
              <a:t>Your child should be able to read their book without your help.</a:t>
            </a:r>
          </a:p>
          <a:p>
            <a:r>
              <a:rPr lang="en-US" dirty="0">
                <a:solidFill>
                  <a:schemeClr val="tx1">
                    <a:lumMod val="95000"/>
                    <a:lumOff val="5000"/>
                  </a:schemeClr>
                </a:solidFill>
              </a:rPr>
              <a:t>If they can’t read a word read it to them.</a:t>
            </a:r>
          </a:p>
          <a:p>
            <a:r>
              <a:rPr lang="en-US" dirty="0">
                <a:solidFill>
                  <a:schemeClr val="tx1">
                    <a:lumMod val="95000"/>
                    <a:lumOff val="5000"/>
                  </a:schemeClr>
                </a:solidFill>
              </a:rPr>
              <a:t>Talk about the book and celebrate their success.</a:t>
            </a:r>
          </a:p>
        </p:txBody>
      </p:sp>
      <p:sp>
        <p:nvSpPr>
          <p:cNvPr id="3" name="Title 2">
            <a:extLst>
              <a:ext uri="{FF2B5EF4-FFF2-40B4-BE49-F238E27FC236}">
                <a16:creationId xmlns:a16="http://schemas.microsoft.com/office/drawing/2014/main" id="{ED26F458-A726-794D-91AB-7485E77815F9}"/>
              </a:ext>
            </a:extLst>
          </p:cNvPr>
          <p:cNvSpPr>
            <a:spLocks noGrp="1"/>
          </p:cNvSpPr>
          <p:nvPr>
            <p:ph type="title"/>
          </p:nvPr>
        </p:nvSpPr>
        <p:spPr/>
        <p:txBody>
          <a:bodyPr/>
          <a:lstStyle/>
          <a:p>
            <a:r>
              <a:rPr lang="en-US" dirty="0"/>
              <a:t>Listening to your child read their phonics book</a:t>
            </a:r>
          </a:p>
        </p:txBody>
      </p:sp>
      <p:pic>
        <p:nvPicPr>
          <p:cNvPr id="7" name="Picture 6">
            <a:extLst>
              <a:ext uri="{FF2B5EF4-FFF2-40B4-BE49-F238E27FC236}">
                <a16:creationId xmlns:a16="http://schemas.microsoft.com/office/drawing/2014/main" id="{0918087A-1684-9A43-95A8-D4FAAF59F376}"/>
              </a:ext>
            </a:extLst>
          </p:cNvPr>
          <p:cNvPicPr>
            <a:picLocks noChangeAspect="1"/>
          </p:cNvPicPr>
          <p:nvPr/>
        </p:nvPicPr>
        <p:blipFill>
          <a:blip r:embed="rId4"/>
          <a:stretch>
            <a:fillRect/>
          </a:stretch>
        </p:blipFill>
        <p:spPr>
          <a:xfrm>
            <a:off x="8256240" y="3212976"/>
            <a:ext cx="3096344" cy="2947720"/>
          </a:xfrm>
          <a:prstGeom prst="rect">
            <a:avLst/>
          </a:prstGeom>
          <a:effectLst>
            <a:glow rad="127000">
              <a:schemeClr val="tx1">
                <a:alpha val="4000"/>
              </a:schemeClr>
            </a:glow>
          </a:effectLst>
        </p:spPr>
      </p:pic>
    </p:spTree>
    <p:extLst>
      <p:ext uri="{BB962C8B-B14F-4D97-AF65-F5344CB8AC3E}">
        <p14:creationId xmlns:p14="http://schemas.microsoft.com/office/powerpoint/2010/main" val="878290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C616728-8230-5A47-9A27-641FF58EB296}"/>
              </a:ext>
            </a:extLst>
          </p:cNvPr>
          <p:cNvSpPr>
            <a:spLocks noGrp="1"/>
          </p:cNvSpPr>
          <p:nvPr>
            <p:ph type="body" sz="quarter" idx="10"/>
          </p:nvPr>
        </p:nvSpPr>
        <p:spPr/>
        <p:txBody>
          <a:bodyPr/>
          <a:lstStyle/>
          <a:p>
            <a:pPr marL="0" indent="0" algn="ctr">
              <a:buNone/>
            </a:pPr>
            <a:r>
              <a:rPr lang="en-US" dirty="0"/>
              <a:t>www.littlewandlelettersandsounds.org.uk/resources/for-parents</a:t>
            </a:r>
          </a:p>
        </p:txBody>
      </p:sp>
      <p:sp>
        <p:nvSpPr>
          <p:cNvPr id="3" name="Title 2">
            <a:extLst>
              <a:ext uri="{FF2B5EF4-FFF2-40B4-BE49-F238E27FC236}">
                <a16:creationId xmlns:a16="http://schemas.microsoft.com/office/drawing/2014/main" id="{8094F2CC-1E17-114E-BB98-903957021FB5}"/>
              </a:ext>
            </a:extLst>
          </p:cNvPr>
          <p:cNvSpPr>
            <a:spLocks noGrp="1"/>
          </p:cNvSpPr>
          <p:nvPr>
            <p:ph type="title"/>
          </p:nvPr>
        </p:nvSpPr>
        <p:spPr>
          <a:xfrm>
            <a:off x="533671" y="332656"/>
            <a:ext cx="9793088" cy="1152128"/>
          </a:xfrm>
          <a:prstGeom prst="rect">
            <a:avLst/>
          </a:prstGeom>
        </p:spPr>
        <p:txBody>
          <a:bodyPr/>
          <a:lstStyle/>
          <a:p>
            <a:r>
              <a:rPr lang="en-US" dirty="0"/>
              <a:t>Supporting your child with phonics</a:t>
            </a:r>
          </a:p>
        </p:txBody>
      </p:sp>
      <p:pic>
        <p:nvPicPr>
          <p:cNvPr id="4" name="Picture 3" descr="Graphical user interface, application, Teams&#10;&#10;Description automatically generated">
            <a:hlinkClick r:id="rId3"/>
            <a:extLst>
              <a:ext uri="{FF2B5EF4-FFF2-40B4-BE49-F238E27FC236}">
                <a16:creationId xmlns:a16="http://schemas.microsoft.com/office/drawing/2014/main" id="{F058F429-3EDB-484B-83B8-106BC37D55F2}"/>
              </a:ext>
            </a:extLst>
          </p:cNvPr>
          <p:cNvPicPr>
            <a:picLocks noChangeAspect="1"/>
          </p:cNvPicPr>
          <p:nvPr/>
        </p:nvPicPr>
        <p:blipFill rotWithShape="1">
          <a:blip r:embed="rId4"/>
          <a:srcRect r="67270"/>
          <a:stretch/>
        </p:blipFill>
        <p:spPr>
          <a:xfrm>
            <a:off x="535496" y="2465288"/>
            <a:ext cx="3616288" cy="3556000"/>
          </a:xfrm>
          <a:prstGeom prst="rect">
            <a:avLst/>
          </a:prstGeom>
        </p:spPr>
      </p:pic>
      <p:pic>
        <p:nvPicPr>
          <p:cNvPr id="6" name="Picture 5" descr="Graphical user interface, application, Teams&#10;&#10;Description automatically generated">
            <a:hlinkClick r:id="rId5"/>
            <a:extLst>
              <a:ext uri="{FF2B5EF4-FFF2-40B4-BE49-F238E27FC236}">
                <a16:creationId xmlns:a16="http://schemas.microsoft.com/office/drawing/2014/main" id="{394F4AD3-9482-EF4B-8255-23B85AB25B25}"/>
              </a:ext>
            </a:extLst>
          </p:cNvPr>
          <p:cNvPicPr>
            <a:picLocks noChangeAspect="1"/>
          </p:cNvPicPr>
          <p:nvPr/>
        </p:nvPicPr>
        <p:blipFill rotWithShape="1">
          <a:blip r:embed="rId4"/>
          <a:srcRect l="33237" t="4087" r="34033" b="-4087"/>
          <a:stretch/>
        </p:blipFill>
        <p:spPr>
          <a:xfrm>
            <a:off x="4207904" y="2609304"/>
            <a:ext cx="3616288" cy="3556000"/>
          </a:xfrm>
          <a:prstGeom prst="rect">
            <a:avLst/>
          </a:prstGeom>
        </p:spPr>
      </p:pic>
      <p:pic>
        <p:nvPicPr>
          <p:cNvPr id="7" name="Picture 6" descr="Graphical user interface, application, Teams&#10;&#10;Description automatically generated">
            <a:hlinkClick r:id="rId6"/>
            <a:extLst>
              <a:ext uri="{FF2B5EF4-FFF2-40B4-BE49-F238E27FC236}">
                <a16:creationId xmlns:a16="http://schemas.microsoft.com/office/drawing/2014/main" id="{78A0AB10-488A-FF41-A046-589084451A8B}"/>
              </a:ext>
            </a:extLst>
          </p:cNvPr>
          <p:cNvPicPr>
            <a:picLocks noChangeAspect="1"/>
          </p:cNvPicPr>
          <p:nvPr/>
        </p:nvPicPr>
        <p:blipFill rotWithShape="1">
          <a:blip r:embed="rId4"/>
          <a:srcRect l="66298"/>
          <a:stretch/>
        </p:blipFill>
        <p:spPr>
          <a:xfrm>
            <a:off x="7824192" y="2465288"/>
            <a:ext cx="3723723" cy="3556000"/>
          </a:xfrm>
          <a:prstGeom prst="rect">
            <a:avLst/>
          </a:prstGeom>
        </p:spPr>
      </p:pic>
    </p:spTree>
    <p:extLst>
      <p:ext uri="{BB962C8B-B14F-4D97-AF65-F5344CB8AC3E}">
        <p14:creationId xmlns:p14="http://schemas.microsoft.com/office/powerpoint/2010/main" val="1408549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erson and a child reading a book&#10;&#10;Description automatically generated with medium confidence">
            <a:extLst>
              <a:ext uri="{FF2B5EF4-FFF2-40B4-BE49-F238E27FC236}">
                <a16:creationId xmlns:a16="http://schemas.microsoft.com/office/drawing/2014/main" id="{A77DE003-8673-7349-8269-8B2BBAA6A76D}"/>
              </a:ext>
            </a:extLst>
          </p:cNvPr>
          <p:cNvPicPr>
            <a:picLocks noChangeAspect="1"/>
          </p:cNvPicPr>
          <p:nvPr/>
        </p:nvPicPr>
        <p:blipFill rotWithShape="1">
          <a:blip r:embed="rId3">
            <a:extLst>
              <a:ext uri="{28A0092B-C50C-407E-A947-70E740481C1C}">
                <a14:useLocalDpi xmlns:a14="http://schemas.microsoft.com/office/drawing/2010/main"/>
              </a:ext>
            </a:extLst>
          </a:blip>
          <a:srcRect b="-1"/>
          <a:stretch/>
        </p:blipFill>
        <p:spPr>
          <a:xfrm>
            <a:off x="7336631" y="1929002"/>
            <a:ext cx="4359498" cy="3909005"/>
          </a:xfrm>
          <a:prstGeom prst="roundRect">
            <a:avLst>
              <a:gd name="adj" fmla="val 3700"/>
            </a:avLst>
          </a:prstGeom>
        </p:spPr>
      </p:pic>
      <p:sp>
        <p:nvSpPr>
          <p:cNvPr id="6" name="Text Placeholder 5">
            <a:extLst>
              <a:ext uri="{FF2B5EF4-FFF2-40B4-BE49-F238E27FC236}">
                <a16:creationId xmlns:a16="http://schemas.microsoft.com/office/drawing/2014/main" id="{82F6C5C2-432E-8248-84DB-431199FAEAE8}"/>
              </a:ext>
            </a:extLst>
          </p:cNvPr>
          <p:cNvSpPr>
            <a:spLocks noGrp="1"/>
          </p:cNvSpPr>
          <p:nvPr>
            <p:ph type="body" sz="quarter" idx="10"/>
          </p:nvPr>
        </p:nvSpPr>
        <p:spPr>
          <a:xfrm>
            <a:off x="479376" y="1916832"/>
            <a:ext cx="6624736" cy="4392488"/>
          </a:xfrm>
        </p:spPr>
        <p:txBody>
          <a:bodyPr/>
          <a:lstStyle/>
          <a:p>
            <a:pPr marL="0" indent="0">
              <a:buNone/>
            </a:pPr>
            <a:r>
              <a:rPr lang="en-US" b="1" dirty="0">
                <a:solidFill>
                  <a:schemeClr val="accent2"/>
                </a:solidFill>
              </a:rPr>
              <a:t>The shared book is for YOU to read:</a:t>
            </a:r>
          </a:p>
          <a:p>
            <a:pPr>
              <a:spcBef>
                <a:spcPts val="600"/>
              </a:spcBef>
            </a:pPr>
            <a:r>
              <a:rPr lang="en-US" sz="2400" dirty="0">
                <a:solidFill>
                  <a:schemeClr val="tx1">
                    <a:lumMod val="95000"/>
                    <a:lumOff val="5000"/>
                  </a:schemeClr>
                </a:solidFill>
              </a:rPr>
              <a:t>Make the story sound as exciting as you can by changing your voice.</a:t>
            </a:r>
          </a:p>
          <a:p>
            <a:pPr>
              <a:spcBef>
                <a:spcPts val="600"/>
              </a:spcBef>
            </a:pPr>
            <a:r>
              <a:rPr lang="en-US" sz="2400" dirty="0">
                <a:solidFill>
                  <a:schemeClr val="tx1">
                    <a:lumMod val="95000"/>
                    <a:lumOff val="5000"/>
                  </a:schemeClr>
                </a:solidFill>
              </a:rPr>
              <a:t>Talk with your child as much as you can:</a:t>
            </a:r>
          </a:p>
          <a:p>
            <a:pPr lvl="1">
              <a:spcBef>
                <a:spcPts val="600"/>
              </a:spcBef>
              <a:buFont typeface="Courier New" panose="02070309020205020404" pitchFamily="49" charset="0"/>
              <a:buChar char="o"/>
            </a:pPr>
            <a:r>
              <a:rPr lang="en-US" dirty="0">
                <a:solidFill>
                  <a:schemeClr val="tx1">
                    <a:lumMod val="95000"/>
                    <a:lumOff val="5000"/>
                  </a:schemeClr>
                </a:solidFill>
              </a:rPr>
              <a:t>Introduce new and exciting language</a:t>
            </a:r>
          </a:p>
          <a:p>
            <a:pPr lvl="1">
              <a:spcBef>
                <a:spcPts val="600"/>
              </a:spcBef>
              <a:buFont typeface="Courier New" panose="02070309020205020404" pitchFamily="49" charset="0"/>
              <a:buChar char="o"/>
            </a:pPr>
            <a:r>
              <a:rPr lang="en-US" dirty="0">
                <a:solidFill>
                  <a:schemeClr val="tx1">
                    <a:lumMod val="95000"/>
                    <a:lumOff val="5000"/>
                  </a:schemeClr>
                </a:solidFill>
              </a:rPr>
              <a:t>Encourage your child to use new vocabulary</a:t>
            </a:r>
          </a:p>
          <a:p>
            <a:pPr lvl="1">
              <a:spcBef>
                <a:spcPts val="600"/>
              </a:spcBef>
              <a:buFont typeface="Courier New" panose="02070309020205020404" pitchFamily="49" charset="0"/>
              <a:buChar char="o"/>
            </a:pPr>
            <a:r>
              <a:rPr lang="en-US" dirty="0">
                <a:solidFill>
                  <a:schemeClr val="tx1">
                    <a:lumMod val="95000"/>
                    <a:lumOff val="5000"/>
                  </a:schemeClr>
                </a:solidFill>
              </a:rPr>
              <a:t>Make up sentences together</a:t>
            </a:r>
          </a:p>
          <a:p>
            <a:pPr lvl="1">
              <a:spcBef>
                <a:spcPts val="600"/>
              </a:spcBef>
              <a:buFont typeface="Courier New" panose="02070309020205020404" pitchFamily="49" charset="0"/>
              <a:buChar char="o"/>
            </a:pPr>
            <a:r>
              <a:rPr lang="en-US" dirty="0">
                <a:solidFill>
                  <a:schemeClr val="tx1">
                    <a:lumMod val="95000"/>
                    <a:lumOff val="5000"/>
                  </a:schemeClr>
                </a:solidFill>
              </a:rPr>
              <a:t>Find different words to use</a:t>
            </a:r>
          </a:p>
          <a:p>
            <a:pPr lvl="1">
              <a:spcBef>
                <a:spcPts val="600"/>
              </a:spcBef>
              <a:buFont typeface="Courier New" panose="02070309020205020404" pitchFamily="49" charset="0"/>
              <a:buChar char="o"/>
            </a:pPr>
            <a:r>
              <a:rPr lang="en-US" dirty="0">
                <a:solidFill>
                  <a:schemeClr val="tx1">
                    <a:lumMod val="95000"/>
                    <a:lumOff val="5000"/>
                  </a:schemeClr>
                </a:solidFill>
              </a:rPr>
              <a:t>Describe things you see.</a:t>
            </a:r>
          </a:p>
        </p:txBody>
      </p:sp>
      <p:sp>
        <p:nvSpPr>
          <p:cNvPr id="4" name="Title 3">
            <a:extLst>
              <a:ext uri="{FF2B5EF4-FFF2-40B4-BE49-F238E27FC236}">
                <a16:creationId xmlns:a16="http://schemas.microsoft.com/office/drawing/2014/main" id="{1D0C56A2-B8FB-0E4C-9808-4C8445824CFE}"/>
              </a:ext>
            </a:extLst>
          </p:cNvPr>
          <p:cNvSpPr>
            <a:spLocks noGrp="1"/>
          </p:cNvSpPr>
          <p:nvPr>
            <p:ph type="title"/>
          </p:nvPr>
        </p:nvSpPr>
        <p:spPr/>
        <p:txBody>
          <a:bodyPr/>
          <a:lstStyle/>
          <a:p>
            <a:r>
              <a:rPr lang="en-US" dirty="0"/>
              <a:t>Read to your child</a:t>
            </a:r>
          </a:p>
        </p:txBody>
      </p:sp>
    </p:spTree>
    <p:extLst>
      <p:ext uri="{BB962C8B-B14F-4D97-AF65-F5344CB8AC3E}">
        <p14:creationId xmlns:p14="http://schemas.microsoft.com/office/powerpoint/2010/main" val="3411190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07DBB20-2EB0-A44A-886D-D675349D6144}"/>
              </a:ext>
            </a:extLst>
          </p:cNvPr>
          <p:cNvSpPr>
            <a:spLocks noGrp="1"/>
          </p:cNvSpPr>
          <p:nvPr>
            <p:ph type="body" sz="quarter" idx="10"/>
          </p:nvPr>
        </p:nvSpPr>
        <p:spPr/>
        <p:txBody>
          <a:bodyPr/>
          <a:lstStyle/>
          <a:p>
            <a:r>
              <a:rPr lang="en-US" sz="4400" dirty="0"/>
              <a:t>One of the greatest gifts adults can give is to read to children </a:t>
            </a:r>
          </a:p>
          <a:p>
            <a:r>
              <a:rPr lang="en-US" b="0" dirty="0"/>
              <a:t>Carl Sagan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D1E7C75-6C89-A249-A30C-CE8E70E36D13}"/>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23392" y="1916832"/>
            <a:ext cx="3600400" cy="4398659"/>
          </a:xfrm>
          <a:prstGeom prst="roundRect">
            <a:avLst>
              <a:gd name="adj" fmla="val 3335"/>
            </a:avLst>
          </a:prstGeom>
        </p:spPr>
      </p:pic>
      <p:pic>
        <p:nvPicPr>
          <p:cNvPr id="20" name="Picture 19">
            <a:extLst>
              <a:ext uri="{FF2B5EF4-FFF2-40B4-BE49-F238E27FC236}">
                <a16:creationId xmlns:a16="http://schemas.microsoft.com/office/drawing/2014/main" id="{F47BE807-306C-AB4D-9DBF-534B43CD6AC2}"/>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4367808" y="1916832"/>
            <a:ext cx="3600400" cy="4392488"/>
          </a:xfrm>
          <a:prstGeom prst="roundRect">
            <a:avLst>
              <a:gd name="adj" fmla="val 3996"/>
            </a:avLst>
          </a:prstGeom>
        </p:spPr>
      </p:pic>
      <p:pic>
        <p:nvPicPr>
          <p:cNvPr id="22" name="Picture 21">
            <a:extLst>
              <a:ext uri="{FF2B5EF4-FFF2-40B4-BE49-F238E27FC236}">
                <a16:creationId xmlns:a16="http://schemas.microsoft.com/office/drawing/2014/main" id="{9E34C08F-E545-904E-BA43-E68CEBDE484F}"/>
              </a:ext>
            </a:extLst>
          </p:cNvPr>
          <p:cNvPicPr>
            <a:picLocks/>
          </p:cNvPicPr>
          <p:nvPr/>
        </p:nvPicPr>
        <p:blipFill rotWithShape="1">
          <a:blip r:embed="rId5">
            <a:extLst>
              <a:ext uri="{28A0092B-C50C-407E-A947-70E740481C1C}">
                <a14:useLocalDpi xmlns:a14="http://schemas.microsoft.com/office/drawing/2010/main"/>
              </a:ext>
            </a:extLst>
          </a:blip>
          <a:srcRect l="-100" r="-100"/>
          <a:stretch/>
        </p:blipFill>
        <p:spPr>
          <a:xfrm>
            <a:off x="8112224" y="1916832"/>
            <a:ext cx="3607200" cy="2088000"/>
          </a:xfrm>
          <a:prstGeom prst="roundRect">
            <a:avLst>
              <a:gd name="adj" fmla="val 4292"/>
            </a:avLst>
          </a:prstGeom>
        </p:spPr>
      </p:pic>
      <p:pic>
        <p:nvPicPr>
          <p:cNvPr id="24" name="Picture 23">
            <a:extLst>
              <a:ext uri="{FF2B5EF4-FFF2-40B4-BE49-F238E27FC236}">
                <a16:creationId xmlns:a16="http://schemas.microsoft.com/office/drawing/2014/main" id="{AFC6224D-9348-0849-A788-DC9043F0C84E}"/>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8112224" y="4204795"/>
            <a:ext cx="3618402" cy="2088465"/>
          </a:xfrm>
          <a:prstGeom prst="roundRect">
            <a:avLst>
              <a:gd name="adj" fmla="val 4293"/>
            </a:avLst>
          </a:prstGeom>
        </p:spPr>
      </p:pic>
      <p:sp>
        <p:nvSpPr>
          <p:cNvPr id="7" name="Title 6">
            <a:extLst>
              <a:ext uri="{FF2B5EF4-FFF2-40B4-BE49-F238E27FC236}">
                <a16:creationId xmlns:a16="http://schemas.microsoft.com/office/drawing/2014/main" id="{A6FA5D5B-84DD-2045-95A0-148DB04A368C}"/>
              </a:ext>
            </a:extLst>
          </p:cNvPr>
          <p:cNvSpPr>
            <a:spLocks noGrp="1"/>
          </p:cNvSpPr>
          <p:nvPr>
            <p:ph type="title"/>
          </p:nvPr>
        </p:nvSpPr>
        <p:spPr>
          <a:xfrm>
            <a:off x="479376" y="332656"/>
            <a:ext cx="7003074" cy="1152128"/>
          </a:xfrm>
        </p:spPr>
        <p:txBody>
          <a:bodyPr/>
          <a:lstStyle/>
          <a:p>
            <a:r>
              <a:rPr lang="en-US" dirty="0"/>
              <a:t>How many times have you already read today?</a:t>
            </a:r>
          </a:p>
        </p:txBody>
      </p:sp>
    </p:spTree>
    <p:extLst>
      <p:ext uri="{BB962C8B-B14F-4D97-AF65-F5344CB8AC3E}">
        <p14:creationId xmlns:p14="http://schemas.microsoft.com/office/powerpoint/2010/main" val="4281160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9AEEAEB-E0DF-A449-A551-5E1B66611776}"/>
              </a:ext>
            </a:extLst>
          </p:cNvPr>
          <p:cNvPicPr>
            <a:picLocks noChangeAspect="1"/>
          </p:cNvPicPr>
          <p:nvPr/>
        </p:nvPicPr>
        <p:blipFill>
          <a:blip r:embed="rId3">
            <a:alphaModFix amt="4000"/>
          </a:blip>
          <a:stretch>
            <a:fillRect/>
          </a:stretch>
        </p:blipFill>
        <p:spPr>
          <a:xfrm>
            <a:off x="263352" y="-1179512"/>
            <a:ext cx="8556550" cy="8935311"/>
          </a:xfrm>
          <a:prstGeom prst="rect">
            <a:avLst/>
          </a:prstGeom>
        </p:spPr>
      </p:pic>
      <p:sp>
        <p:nvSpPr>
          <p:cNvPr id="2" name="TextBox 1">
            <a:extLst>
              <a:ext uri="{FF2B5EF4-FFF2-40B4-BE49-F238E27FC236}">
                <a16:creationId xmlns:a16="http://schemas.microsoft.com/office/drawing/2014/main" id="{3712E026-EBF9-F244-AF94-27B3DBD213F8}"/>
              </a:ext>
            </a:extLst>
          </p:cNvPr>
          <p:cNvSpPr txBox="1"/>
          <p:nvPr/>
        </p:nvSpPr>
        <p:spPr>
          <a:xfrm>
            <a:off x="0" y="2780928"/>
            <a:ext cx="12191999" cy="1092607"/>
          </a:xfrm>
          <a:prstGeom prst="rect">
            <a:avLst/>
          </a:prstGeom>
          <a:noFill/>
        </p:spPr>
        <p:txBody>
          <a:bodyPr wrap="square" rtlCol="0">
            <a:spAutoFit/>
          </a:bodyPr>
          <a:lstStyle/>
          <a:p>
            <a:pPr algn="ctr"/>
            <a:r>
              <a:rPr lang="en-US" sz="6500" b="1" dirty="0">
                <a:solidFill>
                  <a:schemeClr val="bg1"/>
                </a:solidFill>
              </a:rPr>
              <a:t>Phonics</a:t>
            </a:r>
          </a:p>
        </p:txBody>
      </p:sp>
    </p:spTree>
    <p:extLst>
      <p:ext uri="{BB962C8B-B14F-4D97-AF65-F5344CB8AC3E}">
        <p14:creationId xmlns:p14="http://schemas.microsoft.com/office/powerpoint/2010/main" val="2472348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4CC877-0EA2-492F-BCB9-D8060F38E73C}"/>
              </a:ext>
            </a:extLst>
          </p:cNvPr>
          <p:cNvSpPr>
            <a:spLocks noGrp="1"/>
          </p:cNvSpPr>
          <p:nvPr>
            <p:ph type="body" sz="quarter" idx="10"/>
          </p:nvPr>
        </p:nvSpPr>
        <p:spPr>
          <a:xfrm>
            <a:off x="479376" y="1916832"/>
            <a:ext cx="4392488" cy="4392488"/>
          </a:xfrm>
        </p:spPr>
        <p:txBody>
          <a:bodyPr lIns="91440" tIns="45720" rIns="91440" bIns="45720" anchor="ctr" anchorCtr="0"/>
          <a:lstStyle/>
          <a:p>
            <a:pPr marL="0" indent="0">
              <a:lnSpc>
                <a:spcPct val="100000"/>
              </a:lnSpc>
              <a:buNone/>
            </a:pPr>
            <a:r>
              <a:rPr lang="en-GB" dirty="0"/>
              <a:t>Our school has chosen </a:t>
            </a:r>
            <a:br>
              <a:rPr lang="en-GB" dirty="0"/>
            </a:br>
            <a:r>
              <a:rPr lang="en-GB" i="1" dirty="0"/>
              <a:t>Little </a:t>
            </a:r>
            <a:r>
              <a:rPr lang="en-GB" i="1" dirty="0" err="1"/>
              <a:t>Wandle</a:t>
            </a:r>
            <a:r>
              <a:rPr lang="en-GB" i="1" dirty="0"/>
              <a:t> Letters and Sounds Revised</a:t>
            </a:r>
            <a:r>
              <a:rPr lang="en-GB" dirty="0"/>
              <a:t> as our systematic, synthetic phonics (SSP) programme to teach early reading and spelling. </a:t>
            </a:r>
          </a:p>
        </p:txBody>
      </p:sp>
      <p:sp>
        <p:nvSpPr>
          <p:cNvPr id="3" name="Title 2">
            <a:extLst>
              <a:ext uri="{FF2B5EF4-FFF2-40B4-BE49-F238E27FC236}">
                <a16:creationId xmlns:a16="http://schemas.microsoft.com/office/drawing/2014/main" id="{FA31222B-A094-4C71-9CE9-75DB7035D263}"/>
              </a:ext>
            </a:extLst>
          </p:cNvPr>
          <p:cNvSpPr>
            <a:spLocks noGrp="1"/>
          </p:cNvSpPr>
          <p:nvPr>
            <p:ph type="title"/>
          </p:nvPr>
        </p:nvSpPr>
        <p:spPr>
          <a:xfrm>
            <a:off x="479376" y="332656"/>
            <a:ext cx="9793088" cy="1152128"/>
          </a:xfrm>
        </p:spPr>
        <p:txBody>
          <a:bodyPr/>
          <a:lstStyle/>
          <a:p>
            <a:r>
              <a:rPr lang="en-GB" dirty="0"/>
              <a:t>Little </a:t>
            </a:r>
            <a:r>
              <a:rPr lang="en-GB" dirty="0" err="1"/>
              <a:t>Wandle</a:t>
            </a:r>
            <a:r>
              <a:rPr lang="en-GB" dirty="0"/>
              <a:t> Letters and Sounds Revised</a:t>
            </a:r>
          </a:p>
        </p:txBody>
      </p:sp>
      <p:pic>
        <p:nvPicPr>
          <p:cNvPr id="5" name="Picture 4">
            <a:extLst>
              <a:ext uri="{FF2B5EF4-FFF2-40B4-BE49-F238E27FC236}">
                <a16:creationId xmlns:a16="http://schemas.microsoft.com/office/drawing/2014/main" id="{7A2F3643-1442-0E4E-8B4B-3F7E099963C7}"/>
              </a:ext>
            </a:extLst>
          </p:cNvPr>
          <p:cNvPicPr>
            <a:picLocks noChangeAspect="1"/>
          </p:cNvPicPr>
          <p:nvPr/>
        </p:nvPicPr>
        <p:blipFill>
          <a:blip r:embed="rId3"/>
          <a:stretch>
            <a:fillRect/>
          </a:stretch>
        </p:blipFill>
        <p:spPr>
          <a:xfrm>
            <a:off x="5111603" y="1916832"/>
            <a:ext cx="6770092" cy="4248472"/>
          </a:xfrm>
          <a:prstGeom prst="roundRect">
            <a:avLst>
              <a:gd name="adj" fmla="val 2638"/>
            </a:avLst>
          </a:prstGeom>
        </p:spPr>
      </p:pic>
    </p:spTree>
    <p:extLst>
      <p:ext uri="{BB962C8B-B14F-4D97-AF65-F5344CB8AC3E}">
        <p14:creationId xmlns:p14="http://schemas.microsoft.com/office/powerpoint/2010/main" val="1769380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A6BEE2-2F64-BA46-9BBF-202B6434A935}"/>
              </a:ext>
            </a:extLst>
          </p:cNvPr>
          <p:cNvSpPr>
            <a:spLocks noGrp="1"/>
          </p:cNvSpPr>
          <p:nvPr>
            <p:ph type="body" sz="quarter" idx="10"/>
          </p:nvPr>
        </p:nvSpPr>
        <p:spPr/>
        <p:txBody>
          <a:bodyPr/>
          <a:lstStyle/>
          <a:p>
            <a:pPr marL="0" indent="0">
              <a:buNone/>
            </a:pPr>
            <a:r>
              <a:rPr lang="en-GB" sz="4000" dirty="0"/>
              <a:t>making connections between the sounds of our spoken words and the letters that are used to write them down.</a:t>
            </a:r>
            <a:endParaRPr lang="en-US" sz="4000" dirty="0"/>
          </a:p>
        </p:txBody>
      </p:sp>
      <p:sp>
        <p:nvSpPr>
          <p:cNvPr id="3" name="Title 2">
            <a:extLst>
              <a:ext uri="{FF2B5EF4-FFF2-40B4-BE49-F238E27FC236}">
                <a16:creationId xmlns:a16="http://schemas.microsoft.com/office/drawing/2014/main" id="{1A6EAF36-1C4D-2840-A444-995DE43561D5}"/>
              </a:ext>
            </a:extLst>
          </p:cNvPr>
          <p:cNvSpPr>
            <a:spLocks noGrp="1"/>
          </p:cNvSpPr>
          <p:nvPr>
            <p:ph type="title" idx="4294967295"/>
          </p:nvPr>
        </p:nvSpPr>
        <p:spPr>
          <a:xfrm>
            <a:off x="263352" y="2348880"/>
            <a:ext cx="11665296" cy="864096"/>
          </a:xfrm>
          <a:prstGeom prst="rect">
            <a:avLst/>
          </a:prstGeom>
        </p:spPr>
        <p:txBody>
          <a:bodyPr/>
          <a:lstStyle/>
          <a:p>
            <a:pPr algn="ctr"/>
            <a:r>
              <a:rPr lang="en-US" sz="4000" b="1" dirty="0">
                <a:solidFill>
                  <a:schemeClr val="accent1"/>
                </a:solidFill>
              </a:rPr>
              <a:t>Phonics is:</a:t>
            </a:r>
          </a:p>
        </p:txBody>
      </p:sp>
    </p:spTree>
    <p:extLst>
      <p:ext uri="{BB962C8B-B14F-4D97-AF65-F5344CB8AC3E}">
        <p14:creationId xmlns:p14="http://schemas.microsoft.com/office/powerpoint/2010/main" val="1466559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6CA3B5-91E5-0C42-A06C-51710AD05C91}"/>
              </a:ext>
            </a:extLst>
          </p:cNvPr>
          <p:cNvSpPr>
            <a:spLocks noGrp="1"/>
          </p:cNvSpPr>
          <p:nvPr>
            <p:ph type="title"/>
          </p:nvPr>
        </p:nvSpPr>
        <p:spPr/>
        <p:txBody>
          <a:bodyPr/>
          <a:lstStyle/>
          <a:p>
            <a:r>
              <a:rPr lang="en-US" dirty="0"/>
              <a:t>Blending to read words</a:t>
            </a:r>
          </a:p>
        </p:txBody>
      </p:sp>
      <p:pic>
        <p:nvPicPr>
          <p:cNvPr id="4" name="Online Media 3" descr="How we teach blending">
            <a:hlinkClick r:id="" action="ppaction://media"/>
            <a:extLst>
              <a:ext uri="{FF2B5EF4-FFF2-40B4-BE49-F238E27FC236}">
                <a16:creationId xmlns:a16="http://schemas.microsoft.com/office/drawing/2014/main" id="{42797611-F16B-2043-A6FF-337038723033}"/>
              </a:ext>
            </a:extLst>
          </p:cNvPr>
          <p:cNvPicPr>
            <a:picLocks noRot="1" noChangeAspect="1"/>
          </p:cNvPicPr>
          <p:nvPr>
            <a:videoFile r:link="rId1"/>
          </p:nvPr>
        </p:nvPicPr>
        <p:blipFill>
          <a:blip r:embed="rId4"/>
          <a:stretch>
            <a:fillRect/>
          </a:stretch>
        </p:blipFill>
        <p:spPr>
          <a:xfrm>
            <a:off x="2510729" y="1844824"/>
            <a:ext cx="7170541" cy="4051356"/>
          </a:xfrm>
          <a:prstGeom prst="rect">
            <a:avLst/>
          </a:prstGeom>
        </p:spPr>
      </p:pic>
    </p:spTree>
    <p:extLst>
      <p:ext uri="{BB962C8B-B14F-4D97-AF65-F5344CB8AC3E}">
        <p14:creationId xmlns:p14="http://schemas.microsoft.com/office/powerpoint/2010/main" val="2939075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FF18DC-B9DE-FA47-9A8A-F3690285D807}"/>
              </a:ext>
            </a:extLst>
          </p:cNvPr>
          <p:cNvSpPr>
            <a:spLocks noGrp="1"/>
          </p:cNvSpPr>
          <p:nvPr>
            <p:ph type="title"/>
          </p:nvPr>
        </p:nvSpPr>
        <p:spPr/>
        <p:txBody>
          <a:bodyPr/>
          <a:lstStyle/>
          <a:p>
            <a:r>
              <a:rPr lang="en-US" dirty="0"/>
              <a:t>Terminology </a:t>
            </a:r>
          </a:p>
        </p:txBody>
      </p:sp>
      <p:sp>
        <p:nvSpPr>
          <p:cNvPr id="5" name="Rounded Rectangle 4">
            <a:extLst>
              <a:ext uri="{FF2B5EF4-FFF2-40B4-BE49-F238E27FC236}">
                <a16:creationId xmlns:a16="http://schemas.microsoft.com/office/drawing/2014/main" id="{1769BDE3-0AAC-A341-BB8F-73D178BFF921}"/>
              </a:ext>
            </a:extLst>
          </p:cNvPr>
          <p:cNvSpPr/>
          <p:nvPr/>
        </p:nvSpPr>
        <p:spPr>
          <a:xfrm>
            <a:off x="623392" y="2132856"/>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Phoneme</a:t>
            </a:r>
          </a:p>
        </p:txBody>
      </p:sp>
      <p:sp>
        <p:nvSpPr>
          <p:cNvPr id="7" name="Rounded Rectangle 6">
            <a:extLst>
              <a:ext uri="{FF2B5EF4-FFF2-40B4-BE49-F238E27FC236}">
                <a16:creationId xmlns:a16="http://schemas.microsoft.com/office/drawing/2014/main" id="{22408E65-6639-BF46-A2B1-8EE40CCA0AB0}"/>
              </a:ext>
            </a:extLst>
          </p:cNvPr>
          <p:cNvSpPr/>
          <p:nvPr/>
        </p:nvSpPr>
        <p:spPr>
          <a:xfrm>
            <a:off x="623392" y="3111759"/>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Grapheme</a:t>
            </a:r>
          </a:p>
        </p:txBody>
      </p:sp>
      <p:sp>
        <p:nvSpPr>
          <p:cNvPr id="8" name="Rounded Rectangle 7">
            <a:extLst>
              <a:ext uri="{FF2B5EF4-FFF2-40B4-BE49-F238E27FC236}">
                <a16:creationId xmlns:a16="http://schemas.microsoft.com/office/drawing/2014/main" id="{E525C50B-ABA3-8E48-87FF-F6B23D6442BD}"/>
              </a:ext>
            </a:extLst>
          </p:cNvPr>
          <p:cNvSpPr/>
          <p:nvPr/>
        </p:nvSpPr>
        <p:spPr>
          <a:xfrm>
            <a:off x="6888088" y="3082550"/>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Blend </a:t>
            </a:r>
          </a:p>
        </p:txBody>
      </p:sp>
      <p:sp>
        <p:nvSpPr>
          <p:cNvPr id="9" name="Rounded Rectangle 8">
            <a:extLst>
              <a:ext uri="{FF2B5EF4-FFF2-40B4-BE49-F238E27FC236}">
                <a16:creationId xmlns:a16="http://schemas.microsoft.com/office/drawing/2014/main" id="{6A02456E-1619-6441-8838-4FAF7B95E8DE}"/>
              </a:ext>
            </a:extLst>
          </p:cNvPr>
          <p:cNvSpPr/>
          <p:nvPr/>
        </p:nvSpPr>
        <p:spPr>
          <a:xfrm>
            <a:off x="625082" y="4119871"/>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Digraph</a:t>
            </a:r>
          </a:p>
        </p:txBody>
      </p:sp>
      <p:sp>
        <p:nvSpPr>
          <p:cNvPr id="10" name="Rounded Rectangle 9">
            <a:extLst>
              <a:ext uri="{FF2B5EF4-FFF2-40B4-BE49-F238E27FC236}">
                <a16:creationId xmlns:a16="http://schemas.microsoft.com/office/drawing/2014/main" id="{D8CA016A-8FA6-964F-AB5B-6E97732A71F4}"/>
              </a:ext>
            </a:extLst>
          </p:cNvPr>
          <p:cNvSpPr/>
          <p:nvPr/>
        </p:nvSpPr>
        <p:spPr>
          <a:xfrm>
            <a:off x="6889778" y="4090662"/>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Segment</a:t>
            </a:r>
          </a:p>
        </p:txBody>
      </p:sp>
      <p:sp>
        <p:nvSpPr>
          <p:cNvPr id="11" name="Rounded Rectangle 10">
            <a:extLst>
              <a:ext uri="{FF2B5EF4-FFF2-40B4-BE49-F238E27FC236}">
                <a16:creationId xmlns:a16="http://schemas.microsoft.com/office/drawing/2014/main" id="{6CC4B300-839D-984F-AF8D-56FF7F67EB7F}"/>
              </a:ext>
            </a:extLst>
          </p:cNvPr>
          <p:cNvSpPr/>
          <p:nvPr/>
        </p:nvSpPr>
        <p:spPr>
          <a:xfrm>
            <a:off x="623392" y="5127171"/>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Trigraph</a:t>
            </a:r>
          </a:p>
        </p:txBody>
      </p:sp>
    </p:spTree>
    <p:extLst>
      <p:ext uri="{BB962C8B-B14F-4D97-AF65-F5344CB8AC3E}">
        <p14:creationId xmlns:p14="http://schemas.microsoft.com/office/powerpoint/2010/main" val="761715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79376" y="764704"/>
            <a:ext cx="11089232" cy="5832648"/>
          </a:xfrm>
          <a:ln>
            <a:noFill/>
          </a:ln>
        </p:spPr>
        <p:txBody>
          <a:bodyPr/>
          <a:lstStyle/>
          <a:p>
            <a:pPr marL="457200" indent="-457200">
              <a:lnSpc>
                <a:spcPct val="150000"/>
              </a:lnSpc>
            </a:pPr>
            <a:r>
              <a:rPr lang="en-GB" dirty="0">
                <a:solidFill>
                  <a:srgbClr val="EF7E32"/>
                </a:solidFill>
                <a:latin typeface="Comic Sans MS" pitchFamily="66" charset="0"/>
              </a:rPr>
              <a:t>Phoneme</a:t>
            </a:r>
            <a:r>
              <a:rPr lang="en-GB" dirty="0">
                <a:solidFill>
                  <a:srgbClr val="FF0000"/>
                </a:solidFill>
                <a:latin typeface="Comic Sans MS" pitchFamily="66" charset="0"/>
              </a:rPr>
              <a:t>: </a:t>
            </a:r>
            <a:r>
              <a:rPr lang="en-GB" dirty="0">
                <a:solidFill>
                  <a:schemeClr val="tx1">
                    <a:lumMod val="50000"/>
                    <a:lumOff val="50000"/>
                  </a:schemeClr>
                </a:solidFill>
                <a:latin typeface="Comic Sans MS" panose="030F0702030302020204" pitchFamily="66" charset="0"/>
                <a:cs typeface="Times New Roman" panose="02020603050405020304" pitchFamily="18" charset="0"/>
              </a:rPr>
              <a:t>single unit of sound</a:t>
            </a:r>
            <a:r>
              <a:rPr lang="en-GB" dirty="0">
                <a:solidFill>
                  <a:srgbClr val="FF0000"/>
                </a:solidFill>
                <a:latin typeface="Comic Sans MS" pitchFamily="66" charset="0"/>
              </a:rPr>
              <a:t> </a:t>
            </a:r>
            <a:r>
              <a:rPr lang="en-GB" dirty="0">
                <a:latin typeface="Comic Sans MS" pitchFamily="66" charset="0"/>
              </a:rPr>
              <a:t>’</a:t>
            </a:r>
            <a:r>
              <a:rPr lang="en-GB" dirty="0" err="1">
                <a:solidFill>
                  <a:srgbClr val="FF0000"/>
                </a:solidFill>
                <a:latin typeface="Comic Sans MS" pitchFamily="66" charset="0"/>
              </a:rPr>
              <a:t>ssss</a:t>
            </a:r>
            <a:r>
              <a:rPr lang="en-GB" dirty="0">
                <a:latin typeface="Comic Sans MS" pitchFamily="66" charset="0"/>
              </a:rPr>
              <a:t>’</a:t>
            </a:r>
          </a:p>
          <a:p>
            <a:pPr marL="457200" indent="-457200">
              <a:lnSpc>
                <a:spcPct val="150000"/>
              </a:lnSpc>
            </a:pPr>
            <a:r>
              <a:rPr lang="en-US" dirty="0">
                <a:solidFill>
                  <a:srgbClr val="EF7E32"/>
                </a:solidFill>
                <a:latin typeface="Comic Sans MS" pitchFamily="66" charset="0"/>
              </a:rPr>
              <a:t>Graphemes</a:t>
            </a:r>
            <a:r>
              <a:rPr lang="en-US" dirty="0">
                <a:solidFill>
                  <a:srgbClr val="FF0000"/>
                </a:solidFill>
                <a:latin typeface="Comic Sans MS" pitchFamily="66" charset="0"/>
              </a:rPr>
              <a:t>: </a:t>
            </a:r>
            <a:r>
              <a:rPr lang="en-GB" dirty="0">
                <a:solidFill>
                  <a:schemeClr val="tx1">
                    <a:lumMod val="50000"/>
                    <a:lumOff val="50000"/>
                  </a:schemeClr>
                </a:solidFill>
                <a:latin typeface="Comic Sans MS" panose="030F0702030302020204" pitchFamily="66" charset="0"/>
                <a:cs typeface="Times New Roman" panose="02020603050405020304" pitchFamily="18" charset="0"/>
              </a:rPr>
              <a:t>letter shape which corresponds to a sound </a:t>
            </a:r>
            <a:r>
              <a:rPr lang="en-GB" dirty="0">
                <a:latin typeface="Comic Sans MS" panose="030F0702030302020204" pitchFamily="66" charset="0"/>
                <a:cs typeface="Times New Roman" panose="02020603050405020304" pitchFamily="18" charset="0"/>
              </a:rPr>
              <a:t>‘</a:t>
            </a:r>
            <a:r>
              <a:rPr lang="en-GB" dirty="0">
                <a:solidFill>
                  <a:srgbClr val="FF0000"/>
                </a:solidFill>
                <a:latin typeface="Comic Sans MS" panose="030F0702030302020204" pitchFamily="66" charset="0"/>
                <a:cs typeface="Times New Roman" panose="02020603050405020304" pitchFamily="18" charset="0"/>
              </a:rPr>
              <a:t>s</a:t>
            </a:r>
            <a:r>
              <a:rPr lang="en-GB" dirty="0">
                <a:latin typeface="Comic Sans MS" panose="030F0702030302020204" pitchFamily="66" charset="0"/>
                <a:cs typeface="Times New Roman" panose="02020603050405020304" pitchFamily="18" charset="0"/>
              </a:rPr>
              <a:t>’</a:t>
            </a:r>
            <a:endParaRPr lang="en-GB" dirty="0">
              <a:solidFill>
                <a:srgbClr val="FF0000"/>
              </a:solidFill>
              <a:latin typeface="Comic Sans MS" pitchFamily="66" charset="0"/>
            </a:endParaRPr>
          </a:p>
          <a:p>
            <a:pPr marL="457200" indent="-457200">
              <a:lnSpc>
                <a:spcPct val="150000"/>
              </a:lnSpc>
            </a:pPr>
            <a:r>
              <a:rPr lang="en-GB" dirty="0">
                <a:solidFill>
                  <a:srgbClr val="EF7E32"/>
                </a:solidFill>
                <a:latin typeface="Comic Sans MS" pitchFamily="66" charset="0"/>
              </a:rPr>
              <a:t>Digraph</a:t>
            </a:r>
            <a:r>
              <a:rPr lang="en-GB" dirty="0">
                <a:solidFill>
                  <a:srgbClr val="FF0000"/>
                </a:solidFill>
                <a:latin typeface="Comic Sans MS" pitchFamily="66" charset="0"/>
              </a:rPr>
              <a:t>:</a:t>
            </a:r>
            <a:r>
              <a:rPr lang="en-GB" dirty="0">
                <a:latin typeface="Comic Sans MS" panose="030F0702030302020204" pitchFamily="66" charset="0"/>
                <a:cs typeface="Times New Roman" panose="02020603050405020304" pitchFamily="18" charset="0"/>
              </a:rPr>
              <a:t> </a:t>
            </a:r>
            <a:r>
              <a:rPr lang="en-GB" dirty="0">
                <a:solidFill>
                  <a:schemeClr val="tx1">
                    <a:lumMod val="50000"/>
                    <a:lumOff val="50000"/>
                  </a:schemeClr>
                </a:solidFill>
                <a:latin typeface="Comic Sans MS" panose="030F0702030302020204" pitchFamily="66" charset="0"/>
                <a:cs typeface="Times New Roman" panose="02020603050405020304" pitchFamily="18" charset="0"/>
              </a:rPr>
              <a:t>sound which corresponds to two letters </a:t>
            </a:r>
            <a:r>
              <a:rPr lang="en-GB" dirty="0">
                <a:latin typeface="Comic Sans MS" panose="030F0702030302020204" pitchFamily="66" charset="0"/>
                <a:cs typeface="Times New Roman" panose="02020603050405020304" pitchFamily="18" charset="0"/>
              </a:rPr>
              <a:t>‘</a:t>
            </a:r>
            <a:r>
              <a:rPr lang="en-GB" dirty="0" err="1">
                <a:solidFill>
                  <a:srgbClr val="FF0000"/>
                </a:solidFill>
                <a:latin typeface="Comic Sans MS" panose="030F0702030302020204" pitchFamily="66" charset="0"/>
                <a:cs typeface="Times New Roman" panose="02020603050405020304" pitchFamily="18" charset="0"/>
              </a:rPr>
              <a:t>sh</a:t>
            </a:r>
            <a:r>
              <a:rPr lang="en-GB" dirty="0">
                <a:latin typeface="Comic Sans MS" panose="030F0702030302020204" pitchFamily="66" charset="0"/>
                <a:cs typeface="Times New Roman" panose="02020603050405020304" pitchFamily="18" charset="0"/>
              </a:rPr>
              <a:t>’</a:t>
            </a:r>
            <a:endParaRPr lang="en-GB" dirty="0">
              <a:solidFill>
                <a:srgbClr val="FF0000"/>
              </a:solidFill>
              <a:latin typeface="Comic Sans MS" pitchFamily="66" charset="0"/>
            </a:endParaRPr>
          </a:p>
          <a:p>
            <a:pPr marL="457200" indent="-457200">
              <a:lnSpc>
                <a:spcPct val="150000"/>
              </a:lnSpc>
            </a:pPr>
            <a:r>
              <a:rPr lang="en-GB" dirty="0" err="1">
                <a:solidFill>
                  <a:srgbClr val="EF7E32"/>
                </a:solidFill>
                <a:latin typeface="Comic Sans MS" pitchFamily="66" charset="0"/>
              </a:rPr>
              <a:t>Trigraph</a:t>
            </a:r>
            <a:r>
              <a:rPr lang="en-GB" dirty="0">
                <a:solidFill>
                  <a:srgbClr val="FF0000"/>
                </a:solidFill>
                <a:latin typeface="Comic Sans MS" pitchFamily="66" charset="0"/>
              </a:rPr>
              <a:t>: </a:t>
            </a:r>
            <a:r>
              <a:rPr lang="en-GB" dirty="0">
                <a:solidFill>
                  <a:schemeClr val="tx1">
                    <a:lumMod val="50000"/>
                    <a:lumOff val="50000"/>
                  </a:schemeClr>
                </a:solidFill>
                <a:latin typeface="Comic Sans MS" panose="030F0702030302020204" pitchFamily="66" charset="0"/>
                <a:cs typeface="Times New Roman" panose="02020603050405020304" pitchFamily="18" charset="0"/>
              </a:rPr>
              <a:t>sound which corresponds to three letters </a:t>
            </a:r>
            <a:r>
              <a:rPr lang="en-GB" dirty="0">
                <a:latin typeface="Comic Sans MS" panose="030F0702030302020204" pitchFamily="66" charset="0"/>
                <a:cs typeface="Times New Roman" panose="02020603050405020304" pitchFamily="18" charset="0"/>
              </a:rPr>
              <a:t>‘</a:t>
            </a:r>
            <a:r>
              <a:rPr lang="en-GB" dirty="0">
                <a:solidFill>
                  <a:srgbClr val="FF0000"/>
                </a:solidFill>
                <a:latin typeface="Comic Sans MS" panose="030F0702030302020204" pitchFamily="66" charset="0"/>
                <a:cs typeface="Times New Roman" panose="02020603050405020304" pitchFamily="18" charset="0"/>
              </a:rPr>
              <a:t>ear</a:t>
            </a:r>
            <a:r>
              <a:rPr lang="en-GB" dirty="0">
                <a:latin typeface="Comic Sans MS" panose="030F0702030302020204" pitchFamily="66" charset="0"/>
                <a:cs typeface="Times New Roman" panose="02020603050405020304" pitchFamily="18" charset="0"/>
              </a:rPr>
              <a:t>’</a:t>
            </a:r>
          </a:p>
          <a:p>
            <a:pPr marL="457200" indent="-457200">
              <a:lnSpc>
                <a:spcPct val="150000"/>
              </a:lnSpc>
            </a:pPr>
            <a:r>
              <a:rPr lang="en-US" dirty="0">
                <a:solidFill>
                  <a:srgbClr val="EF7E32"/>
                </a:solidFill>
                <a:latin typeface="Comic Sans MS" pitchFamily="66" charset="0"/>
              </a:rPr>
              <a:t>Segmenting</a:t>
            </a:r>
            <a:r>
              <a:rPr lang="en-US" dirty="0">
                <a:solidFill>
                  <a:srgbClr val="FF0000"/>
                </a:solidFill>
                <a:latin typeface="Comic Sans MS" pitchFamily="66" charset="0"/>
              </a:rPr>
              <a:t>: </a:t>
            </a:r>
            <a:r>
              <a:rPr lang="en-GB" dirty="0">
                <a:solidFill>
                  <a:schemeClr val="tx1">
                    <a:lumMod val="50000"/>
                    <a:lumOff val="50000"/>
                  </a:schemeClr>
                </a:solidFill>
                <a:latin typeface="Comic Sans MS" pitchFamily="66" charset="0"/>
              </a:rPr>
              <a:t>breaking down the phonemes (sounds)  in words for spelling</a:t>
            </a:r>
            <a:endParaRPr lang="en-US" dirty="0">
              <a:solidFill>
                <a:schemeClr val="tx1">
                  <a:lumMod val="50000"/>
                  <a:lumOff val="50000"/>
                </a:schemeClr>
              </a:solidFill>
              <a:latin typeface="Comic Sans MS" pitchFamily="66" charset="0"/>
            </a:endParaRPr>
          </a:p>
          <a:p>
            <a:pPr marL="457200" indent="-457200">
              <a:lnSpc>
                <a:spcPct val="150000"/>
              </a:lnSpc>
            </a:pPr>
            <a:r>
              <a:rPr lang="en-US" dirty="0">
                <a:solidFill>
                  <a:srgbClr val="EF7E32"/>
                </a:solidFill>
                <a:latin typeface="Comic Sans MS" pitchFamily="66" charset="0"/>
              </a:rPr>
              <a:t>Blending</a:t>
            </a:r>
            <a:r>
              <a:rPr lang="en-US" dirty="0">
                <a:solidFill>
                  <a:srgbClr val="FF0000"/>
                </a:solidFill>
                <a:latin typeface="Comic Sans MS" pitchFamily="66" charset="0"/>
              </a:rPr>
              <a:t>: </a:t>
            </a:r>
            <a:r>
              <a:rPr lang="en-GB" dirty="0">
                <a:solidFill>
                  <a:schemeClr val="tx1">
                    <a:lumMod val="50000"/>
                    <a:lumOff val="50000"/>
                  </a:schemeClr>
                </a:solidFill>
                <a:latin typeface="Comic Sans MS" panose="030F0702030302020204" pitchFamily="66" charset="0"/>
                <a:cs typeface="Times New Roman" panose="02020603050405020304" pitchFamily="18" charset="0"/>
              </a:rPr>
              <a:t>This is when you blend </a:t>
            </a:r>
            <a:r>
              <a:rPr lang="en-GB" dirty="0">
                <a:solidFill>
                  <a:schemeClr val="tx1">
                    <a:lumMod val="50000"/>
                    <a:lumOff val="50000"/>
                  </a:schemeClr>
                </a:solidFill>
                <a:latin typeface="Comic Sans MS" panose="030F0702030302020204" pitchFamily="66" charset="0"/>
              </a:rPr>
              <a:t>individual phonemes (sounds)</a:t>
            </a:r>
            <a:r>
              <a:rPr lang="en-GB" dirty="0">
                <a:solidFill>
                  <a:schemeClr val="tx1">
                    <a:lumMod val="50000"/>
                    <a:lumOff val="50000"/>
                  </a:schemeClr>
                </a:solidFill>
                <a:latin typeface="Comic Sans MS" panose="030F0702030302020204" pitchFamily="66" charset="0"/>
                <a:cs typeface="Times New Roman" panose="02020603050405020304" pitchFamily="18" charset="0"/>
              </a:rPr>
              <a:t> together to form words for reading </a:t>
            </a:r>
            <a:endParaRPr lang="en-US" dirty="0">
              <a:solidFill>
                <a:schemeClr val="tx1">
                  <a:lumMod val="50000"/>
                  <a:lumOff val="50000"/>
                </a:schemeClr>
              </a:solidFill>
              <a:latin typeface="Comic Sans MS" pitchFamily="66" charset="0"/>
            </a:endParaRPr>
          </a:p>
          <a:p>
            <a:pPr marL="457200" indent="-457200">
              <a:lnSpc>
                <a:spcPct val="150000"/>
              </a:lnSpc>
            </a:pPr>
            <a:endParaRPr lang="en-GB" dirty="0">
              <a:solidFill>
                <a:srgbClr val="FF0000"/>
              </a:solidFill>
              <a:latin typeface="Comic Sans MS" pitchFamily="66" charset="0"/>
            </a:endParaRPr>
          </a:p>
          <a:p>
            <a:endParaRPr lang="en-GB" dirty="0"/>
          </a:p>
        </p:txBody>
      </p:sp>
      <p:sp>
        <p:nvSpPr>
          <p:cNvPr id="3" name="Title 2"/>
          <p:cNvSpPr>
            <a:spLocks noGrp="1"/>
          </p:cNvSpPr>
          <p:nvPr>
            <p:ph type="title"/>
          </p:nvPr>
        </p:nvSpPr>
        <p:spPr>
          <a:xfrm>
            <a:off x="263352" y="-243408"/>
            <a:ext cx="9793088" cy="1152128"/>
          </a:xfrm>
        </p:spPr>
        <p:txBody>
          <a:bodyPr/>
          <a:lstStyle/>
          <a:p>
            <a:r>
              <a:rPr lang="en-GB" dirty="0"/>
              <a:t>Terminology</a:t>
            </a:r>
          </a:p>
        </p:txBody>
      </p:sp>
    </p:spTree>
    <p:extLst>
      <p:ext uri="{BB962C8B-B14F-4D97-AF65-F5344CB8AC3E}">
        <p14:creationId xmlns:p14="http://schemas.microsoft.com/office/powerpoint/2010/main" val="2552827652"/>
      </p:ext>
    </p:extLst>
  </p:cSld>
  <p:clrMapOvr>
    <a:masterClrMapping/>
  </p:clrMapOvr>
</p:sld>
</file>

<file path=ppt/theme/theme1.xml><?xml version="1.0" encoding="utf-8"?>
<a:theme xmlns:a="http://schemas.openxmlformats.org/drawingml/2006/main" name="Presentation cover">
  <a:themeElements>
    <a:clrScheme name="">
      <a:dk1>
        <a:srgbClr val="000000"/>
      </a:dk1>
      <a:lt1>
        <a:srgbClr val="FFFFFF"/>
      </a:lt1>
      <a:dk2>
        <a:srgbClr val="A7A7A7"/>
      </a:dk2>
      <a:lt2>
        <a:srgbClr val="535353"/>
      </a:lt2>
      <a:accent1>
        <a:srgbClr val="4472C4"/>
      </a:accent1>
      <a:accent2>
        <a:srgbClr val="ED7D31"/>
      </a:accent2>
      <a:accent3>
        <a:srgbClr val="FFFFFF"/>
      </a:accent3>
      <a:accent4>
        <a:srgbClr val="000000"/>
      </a:accent4>
      <a:accent5>
        <a:srgbClr val="B0BCDE"/>
      </a:accent5>
      <a:accent6>
        <a:srgbClr val="D7712B"/>
      </a:accent6>
      <a:hlink>
        <a:srgbClr val="0000FF"/>
      </a:hlink>
      <a:folHlink>
        <a:srgbClr val="FF00F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18" tIns="45718" rIns="45718" bIns="45718" numCol="1" anchor="ctr"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defPPr>
      </a:lstStyle>
    </a:spDef>
    <a:ln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18" tIns="45718" rIns="45718" bIns="45718" numCol="1" anchor="ctr"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
      <a:dk1>
        <a:srgbClr val="000000"/>
      </a:dk1>
      <a:lt1>
        <a:srgbClr val="FFFFFF"/>
      </a:lt1>
      <a:dk2>
        <a:srgbClr val="A7A7A7"/>
      </a:dk2>
      <a:lt2>
        <a:srgbClr val="535353"/>
      </a:lt2>
      <a:accent1>
        <a:srgbClr val="4472C4"/>
      </a:accent1>
      <a:accent2>
        <a:srgbClr val="ED7D31"/>
      </a:accent2>
      <a:accent3>
        <a:srgbClr val="FFFFFF"/>
      </a:accent3>
      <a:accent4>
        <a:srgbClr val="000000"/>
      </a:accent4>
      <a:accent5>
        <a:srgbClr val="B0BCDE"/>
      </a:accent5>
      <a:accent6>
        <a:srgbClr val="D7712B"/>
      </a:accent6>
      <a:hlink>
        <a:srgbClr val="0000FF"/>
      </a:hlink>
      <a:folHlink>
        <a:srgbClr val="FF00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150EF4EFCE69848B064E95F1E6D43A8" ma:contentTypeVersion="15" ma:contentTypeDescription="Create a new document." ma:contentTypeScope="" ma:versionID="3398dd788d77407f36fa109b52716737">
  <xsd:schema xmlns:xsd="http://www.w3.org/2001/XMLSchema" xmlns:xs="http://www.w3.org/2001/XMLSchema" xmlns:p="http://schemas.microsoft.com/office/2006/metadata/properties" xmlns:ns2="659fcb0d-ab5a-4b49-9ac0-a455807816d4" xmlns:ns3="ec410af6-52d6-4d8d-9d8d-3aa471fbe348" targetNamespace="http://schemas.microsoft.com/office/2006/metadata/properties" ma:root="true" ma:fieldsID="7f35ff4cb19fcf204396f7dd58ac865f" ns2:_="" ns3:_="">
    <xsd:import namespace="659fcb0d-ab5a-4b49-9ac0-a455807816d4"/>
    <xsd:import namespace="ec410af6-52d6-4d8d-9d8d-3aa471fbe34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3:SharedWithUsers" minOccurs="0"/>
                <xsd:element ref="ns3:SharedWithDetails"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9fcb0d-ab5a-4b49-9ac0-a455807816d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6599a9fe-f685-4a19-8228-eeafea20af06"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Location" ma:index="22"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c410af6-52d6-4d8d-9d8d-3aa471fbe348"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766b7d68-a147-4671-ad70-701c24a74e1c}" ma:internalName="TaxCatchAll" ma:showField="CatchAllData" ma:web="ec410af6-52d6-4d8d-9d8d-3aa471fbe348">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659fcb0d-ab5a-4b49-9ac0-a455807816d4">
      <Terms xmlns="http://schemas.microsoft.com/office/infopath/2007/PartnerControls"/>
    </lcf76f155ced4ddcb4097134ff3c332f>
    <TaxCatchAll xmlns="ec410af6-52d6-4d8d-9d8d-3aa471fbe348" xsi:nil="true"/>
    <SharedWithUsers xmlns="ec410af6-52d6-4d8d-9d8d-3aa471fbe348">
      <UserInfo>
        <DisplayName>Sharlene Cunningham</DisplayName>
        <AccountId>182</AccountId>
        <AccountType/>
      </UserInfo>
      <UserInfo>
        <DisplayName>Kavita Daurka</DisplayName>
        <AccountId>220</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A458FCA-9DB2-46FF-ABDB-C90973BF848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59fcb0d-ab5a-4b49-9ac0-a455807816d4"/>
    <ds:schemaRef ds:uri="ec410af6-52d6-4d8d-9d8d-3aa471fbe34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0B8E684-7516-47AC-9294-08AAE612A259}">
  <ds:schemaRefs>
    <ds:schemaRef ds:uri="http://schemas.microsoft.com/office/2006/documentManagement/types"/>
    <ds:schemaRef ds:uri="http://schemas.microsoft.com/office/infopath/2007/PartnerControls"/>
    <ds:schemaRef ds:uri="http://schemas.microsoft.com/office/2006/metadata/properties"/>
    <ds:schemaRef ds:uri="http://purl.org/dc/dcmitype/"/>
    <ds:schemaRef ds:uri="b390c623-81a0-476f-984a-5b2ad478ef4f"/>
    <ds:schemaRef ds:uri="http://purl.org/dc/elements/1.1/"/>
    <ds:schemaRef ds:uri="http://schemas.openxmlformats.org/package/2006/metadata/core-properties"/>
    <ds:schemaRef ds:uri="http://www.w3.org/XML/1998/namespace"/>
    <ds:schemaRef ds:uri="6d6ce26d-438a-4f93-8ad7-b70bc8847f7f"/>
    <ds:schemaRef ds:uri="http://purl.org/dc/terms/"/>
    <ds:schemaRef ds:uri="659fcb0d-ab5a-4b49-9ac0-a455807816d4"/>
    <ds:schemaRef ds:uri="ec410af6-52d6-4d8d-9d8d-3aa471fbe348"/>
  </ds:schemaRefs>
</ds:datastoreItem>
</file>

<file path=customXml/itemProps3.xml><?xml version="1.0" encoding="utf-8"?>
<ds:datastoreItem xmlns:ds="http://schemas.openxmlformats.org/officeDocument/2006/customXml" ds:itemID="{B625A118-A614-4A41-B843-FEF7057E296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1303</Words>
  <Application>Microsoft Office PowerPoint</Application>
  <PresentationFormat>Widescreen</PresentationFormat>
  <Paragraphs>104</Paragraphs>
  <Slides>27</Slides>
  <Notes>27</Notes>
  <HiddenSlides>0</HiddenSlides>
  <MMClips>2</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27</vt:i4>
      </vt:variant>
    </vt:vector>
  </HeadingPairs>
  <TitlesOfParts>
    <vt:vector size="40" baseType="lpstr">
      <vt:lpstr>Arial</vt:lpstr>
      <vt:lpstr>Calibri</vt:lpstr>
      <vt:lpstr>Calibri Light</vt:lpstr>
      <vt:lpstr>Comic Sans MS</vt:lpstr>
      <vt:lpstr>Courier New</vt:lpstr>
      <vt:lpstr>Gotham Narrow Bold</vt:lpstr>
      <vt:lpstr>Open Sans</vt:lpstr>
      <vt:lpstr>Open Sans Light</vt:lpstr>
      <vt:lpstr>Presentation cover</vt:lpstr>
      <vt:lpstr>Normal body copy page</vt:lpstr>
      <vt:lpstr>Custom Design</vt:lpstr>
      <vt:lpstr>3_Normal body copy page</vt:lpstr>
      <vt:lpstr>4_Normal body copy page</vt:lpstr>
      <vt:lpstr>PowerPoint Presentation</vt:lpstr>
      <vt:lpstr>PowerPoint Presentation</vt:lpstr>
      <vt:lpstr>How many times have you already read today?</vt:lpstr>
      <vt:lpstr>PowerPoint Presentation</vt:lpstr>
      <vt:lpstr>Little Wandle Letters and Sounds Revised</vt:lpstr>
      <vt:lpstr>Phonics is:</vt:lpstr>
      <vt:lpstr>Blending to read words</vt:lpstr>
      <vt:lpstr>Terminology </vt:lpstr>
      <vt:lpstr>Terminology</vt:lpstr>
      <vt:lpstr>Teaching order </vt:lpstr>
      <vt:lpstr>Gradually your child learns the entire alphabetic code:</vt:lpstr>
      <vt:lpstr>How we make learning stick </vt:lpstr>
      <vt:lpstr>PowerPoint Presentation</vt:lpstr>
      <vt:lpstr>LW phonics at Dormers Wells </vt:lpstr>
      <vt:lpstr>Reading and spelling </vt:lpstr>
      <vt:lpstr>Tricky words </vt:lpstr>
      <vt:lpstr>Spelling</vt:lpstr>
      <vt:lpstr>How do we teach reading in books?</vt:lpstr>
      <vt:lpstr>We use assessment to match your child the right level of book</vt:lpstr>
      <vt:lpstr>Reading a book at the right level</vt:lpstr>
      <vt:lpstr>PowerPoint Presentation</vt:lpstr>
      <vt:lpstr>The most important thing you can do is read with your child</vt:lpstr>
      <vt:lpstr>Books going home</vt:lpstr>
      <vt:lpstr>Listening to your child read their phonics book</vt:lpstr>
      <vt:lpstr>Supporting your child with phonics</vt:lpstr>
      <vt:lpstr>Read to your child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julie sherrington</dc:creator>
  <cp:lastModifiedBy>Ciara O'Reilly</cp:lastModifiedBy>
  <cp:revision>375</cp:revision>
  <cp:lastPrinted>2021-11-08T18:32:12Z</cp:lastPrinted>
  <dcterms:modified xsi:type="dcterms:W3CDTF">2023-11-23T14:51:24Z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0x010100B150EF4EFCE69848B064E95F1E6D43A8</vt:lpwstr>
  </property>
</Properties>
</file>