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Maths parent workshop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3200" dirty="0" smtClean="0">
                <a:solidFill>
                  <a:schemeClr val="tx1"/>
                </a:solidFill>
              </a:rPr>
              <a:t>27</a:t>
            </a:r>
            <a:r>
              <a:rPr lang="en-GB" sz="3200" baseline="30000" dirty="0" smtClean="0">
                <a:solidFill>
                  <a:schemeClr val="tx1"/>
                </a:solidFill>
              </a:rPr>
              <a:t>th</a:t>
            </a:r>
            <a:r>
              <a:rPr lang="en-GB" sz="3200" dirty="0" smtClean="0">
                <a:solidFill>
                  <a:schemeClr val="tx1"/>
                </a:solidFill>
              </a:rPr>
              <a:t> February 2018</a:t>
            </a:r>
          </a:p>
          <a:p>
            <a:r>
              <a:rPr lang="en-GB" sz="3200" dirty="0" smtClean="0">
                <a:solidFill>
                  <a:schemeClr val="tx1"/>
                </a:solidFill>
              </a:rPr>
              <a:t>Ross </a:t>
            </a:r>
            <a:r>
              <a:rPr lang="en-GB" sz="3200" dirty="0" err="1" smtClean="0">
                <a:solidFill>
                  <a:schemeClr val="tx1"/>
                </a:solidFill>
              </a:rPr>
              <a:t>brevitt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2354" y="1"/>
            <a:ext cx="1519646" cy="114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78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062" y="289945"/>
            <a:ext cx="10364451" cy="1610686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Year 2 addition</a:t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026" y="-10548"/>
            <a:ext cx="1426974" cy="10738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4409" y="758236"/>
            <a:ext cx="8647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en-GB" sz="2800" b="1" u="sng" dirty="0" smtClean="0">
                <a:solidFill>
                  <a:schemeClr val="bg2">
                    <a:lumMod val="50000"/>
                  </a:schemeClr>
                </a:solidFill>
              </a:rPr>
              <a:t>dd two-digit numbers</a:t>
            </a:r>
            <a:endParaRPr lang="en-GB" sz="28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19235" y="678565"/>
            <a:ext cx="34259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/>
              <a:t>23 + 48 = 71</a:t>
            </a:r>
            <a:endParaRPr lang="en-GB" sz="4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3" y="0"/>
            <a:ext cx="2434336" cy="26244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4534" y="1527677"/>
            <a:ext cx="3713680" cy="495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47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062" y="289945"/>
            <a:ext cx="10364451" cy="1610686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Year 1 Subtraction</a:t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026" y="-10548"/>
            <a:ext cx="1426974" cy="10738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5098" y="703012"/>
            <a:ext cx="4674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solidFill>
                  <a:schemeClr val="bg2">
                    <a:lumMod val="50000"/>
                  </a:schemeClr>
                </a:solidFill>
              </a:rPr>
              <a:t>Subtract two-digit number and one-digit numbers </a:t>
            </a:r>
            <a:endParaRPr lang="en-GB" sz="28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19235" y="678565"/>
            <a:ext cx="30203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/>
              <a:t>17 – 5 = 12</a:t>
            </a:r>
            <a:endParaRPr lang="en-GB" sz="4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08" y="289945"/>
            <a:ext cx="1683713" cy="18126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008" y="2281406"/>
            <a:ext cx="5926498" cy="6516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1506" y="2281406"/>
            <a:ext cx="1767622" cy="6373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008" y="2926950"/>
            <a:ext cx="2265324" cy="590954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2672862" y="3222427"/>
            <a:ext cx="5064369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940390" y="2918712"/>
            <a:ext cx="5293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latin typeface="Arial Black" panose="020B0A04020102020204" pitchFamily="34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4759" y="1836626"/>
            <a:ext cx="459387" cy="26701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86660" y="1783996"/>
            <a:ext cx="408398" cy="4869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98169" y="2210802"/>
            <a:ext cx="408398" cy="4869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08721" y="2656791"/>
            <a:ext cx="408398" cy="4869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92283" y="1778404"/>
            <a:ext cx="408398" cy="4869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89418" y="2232233"/>
            <a:ext cx="408398" cy="4869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99970" y="2666267"/>
            <a:ext cx="408398" cy="48693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10522" y="3136184"/>
            <a:ext cx="408398" cy="48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46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062" y="289945"/>
            <a:ext cx="10364451" cy="1610686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Year 1 Subtraction</a:t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026" y="-10548"/>
            <a:ext cx="1426974" cy="10738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5098" y="703012"/>
            <a:ext cx="4674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solidFill>
                  <a:schemeClr val="bg2">
                    <a:lumMod val="50000"/>
                  </a:schemeClr>
                </a:solidFill>
              </a:rPr>
              <a:t>Subtract two-digit number and one-digit numbers </a:t>
            </a:r>
            <a:endParaRPr lang="en-GB" sz="28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19235" y="678565"/>
            <a:ext cx="30203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/>
              <a:t>17 – 5 = 12</a:t>
            </a:r>
            <a:endParaRPr lang="en-GB" sz="44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51" y="-10547"/>
            <a:ext cx="1947551" cy="203985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30" y="4541550"/>
            <a:ext cx="8902852" cy="231645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5472546" y="5484869"/>
            <a:ext cx="2194560" cy="201451"/>
          </a:xfrm>
          <a:custGeom>
            <a:avLst/>
            <a:gdLst>
              <a:gd name="connsiteX0" fmla="*/ 2194560 w 2194560"/>
              <a:gd name="connsiteY0" fmla="*/ 201451 h 201451"/>
              <a:gd name="connsiteX1" fmla="*/ 2166425 w 2194560"/>
              <a:gd name="connsiteY1" fmla="*/ 131112 h 201451"/>
              <a:gd name="connsiteX2" fmla="*/ 2124222 w 2194560"/>
              <a:gd name="connsiteY2" fmla="*/ 117044 h 201451"/>
              <a:gd name="connsiteX3" fmla="*/ 2053883 w 2194560"/>
              <a:gd name="connsiteY3" fmla="*/ 60774 h 201451"/>
              <a:gd name="connsiteX4" fmla="*/ 1969477 w 2194560"/>
              <a:gd name="connsiteY4" fmla="*/ 32638 h 201451"/>
              <a:gd name="connsiteX5" fmla="*/ 1927274 w 2194560"/>
              <a:gd name="connsiteY5" fmla="*/ 18571 h 201451"/>
              <a:gd name="connsiteX6" fmla="*/ 1885071 w 2194560"/>
              <a:gd name="connsiteY6" fmla="*/ 4503 h 201451"/>
              <a:gd name="connsiteX7" fmla="*/ 1674055 w 2194560"/>
              <a:gd name="connsiteY7" fmla="*/ 18571 h 201451"/>
              <a:gd name="connsiteX8" fmla="*/ 1659988 w 2194560"/>
              <a:gd name="connsiteY8" fmla="*/ 131112 h 201451"/>
              <a:gd name="connsiteX9" fmla="*/ 1631852 w 2194560"/>
              <a:gd name="connsiteY9" fmla="*/ 88909 h 201451"/>
              <a:gd name="connsiteX10" fmla="*/ 1547446 w 2194560"/>
              <a:gd name="connsiteY10" fmla="*/ 18571 h 201451"/>
              <a:gd name="connsiteX11" fmla="*/ 1505243 w 2194560"/>
              <a:gd name="connsiteY11" fmla="*/ 4503 h 201451"/>
              <a:gd name="connsiteX12" fmla="*/ 1280160 w 2194560"/>
              <a:gd name="connsiteY12" fmla="*/ 60774 h 201451"/>
              <a:gd name="connsiteX13" fmla="*/ 1266092 w 2194560"/>
              <a:gd name="connsiteY13" fmla="*/ 102977 h 201451"/>
              <a:gd name="connsiteX14" fmla="*/ 1209822 w 2194560"/>
              <a:gd name="connsiteY14" fmla="*/ 74841 h 201451"/>
              <a:gd name="connsiteX15" fmla="*/ 1181686 w 2194560"/>
              <a:gd name="connsiteY15" fmla="*/ 46706 h 201451"/>
              <a:gd name="connsiteX16" fmla="*/ 1097280 w 2194560"/>
              <a:gd name="connsiteY16" fmla="*/ 4503 h 201451"/>
              <a:gd name="connsiteX17" fmla="*/ 998806 w 2194560"/>
              <a:gd name="connsiteY17" fmla="*/ 46706 h 201451"/>
              <a:gd name="connsiteX18" fmla="*/ 970671 w 2194560"/>
              <a:gd name="connsiteY18" fmla="*/ 88909 h 201451"/>
              <a:gd name="connsiteX19" fmla="*/ 886265 w 2194560"/>
              <a:gd name="connsiteY19" fmla="*/ 117044 h 201451"/>
              <a:gd name="connsiteX20" fmla="*/ 872197 w 2194560"/>
              <a:gd name="connsiteY20" fmla="*/ 159248 h 201451"/>
              <a:gd name="connsiteX21" fmla="*/ 858129 w 2194560"/>
              <a:gd name="connsiteY21" fmla="*/ 88909 h 201451"/>
              <a:gd name="connsiteX22" fmla="*/ 717452 w 2194560"/>
              <a:gd name="connsiteY22" fmla="*/ 46706 h 201451"/>
              <a:gd name="connsiteX23" fmla="*/ 562708 w 2194560"/>
              <a:gd name="connsiteY23" fmla="*/ 32638 h 201451"/>
              <a:gd name="connsiteX24" fmla="*/ 534572 w 2194560"/>
              <a:gd name="connsiteY24" fmla="*/ 60774 h 201451"/>
              <a:gd name="connsiteX25" fmla="*/ 478302 w 2194560"/>
              <a:gd name="connsiteY25" fmla="*/ 145180 h 201451"/>
              <a:gd name="connsiteX26" fmla="*/ 436098 w 2194560"/>
              <a:gd name="connsiteY26" fmla="*/ 117044 h 201451"/>
              <a:gd name="connsiteX27" fmla="*/ 393895 w 2194560"/>
              <a:gd name="connsiteY27" fmla="*/ 102977 h 201451"/>
              <a:gd name="connsiteX28" fmla="*/ 365760 w 2194560"/>
              <a:gd name="connsiteY28" fmla="*/ 74841 h 201451"/>
              <a:gd name="connsiteX29" fmla="*/ 309489 w 2194560"/>
              <a:gd name="connsiteY29" fmla="*/ 60774 h 201451"/>
              <a:gd name="connsiteX30" fmla="*/ 211015 w 2194560"/>
              <a:gd name="connsiteY30" fmla="*/ 32638 h 201451"/>
              <a:gd name="connsiteX31" fmla="*/ 98474 w 2194560"/>
              <a:gd name="connsiteY31" fmla="*/ 46706 h 201451"/>
              <a:gd name="connsiteX32" fmla="*/ 84406 w 2194560"/>
              <a:gd name="connsiteY32" fmla="*/ 88909 h 201451"/>
              <a:gd name="connsiteX33" fmla="*/ 42203 w 2194560"/>
              <a:gd name="connsiteY33" fmla="*/ 102977 h 201451"/>
              <a:gd name="connsiteX34" fmla="*/ 0 w 2194560"/>
              <a:gd name="connsiteY34" fmla="*/ 173315 h 20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194560" h="201451">
                <a:moveTo>
                  <a:pt x="2194560" y="201451"/>
                </a:moveTo>
                <a:cubicBezTo>
                  <a:pt x="2185182" y="178005"/>
                  <a:pt x="2182591" y="150512"/>
                  <a:pt x="2166425" y="131112"/>
                </a:cubicBezTo>
                <a:cubicBezTo>
                  <a:pt x="2156932" y="119720"/>
                  <a:pt x="2136938" y="124673"/>
                  <a:pt x="2124222" y="117044"/>
                </a:cubicBezTo>
                <a:cubicBezTo>
                  <a:pt x="2040704" y="66934"/>
                  <a:pt x="2162479" y="109039"/>
                  <a:pt x="2053883" y="60774"/>
                </a:cubicBezTo>
                <a:cubicBezTo>
                  <a:pt x="2026782" y="48729"/>
                  <a:pt x="1997612" y="42016"/>
                  <a:pt x="1969477" y="32638"/>
                </a:cubicBezTo>
                <a:lnTo>
                  <a:pt x="1927274" y="18571"/>
                </a:lnTo>
                <a:lnTo>
                  <a:pt x="1885071" y="4503"/>
                </a:lnTo>
                <a:cubicBezTo>
                  <a:pt x="1814732" y="9192"/>
                  <a:pt x="1735497" y="-15990"/>
                  <a:pt x="1674055" y="18571"/>
                </a:cubicBezTo>
                <a:cubicBezTo>
                  <a:pt x="1641105" y="37106"/>
                  <a:pt x="1679439" y="98694"/>
                  <a:pt x="1659988" y="131112"/>
                </a:cubicBezTo>
                <a:cubicBezTo>
                  <a:pt x="1651289" y="145610"/>
                  <a:pt x="1642676" y="101898"/>
                  <a:pt x="1631852" y="88909"/>
                </a:cubicBezTo>
                <a:cubicBezTo>
                  <a:pt x="1609628" y="62241"/>
                  <a:pt x="1579064" y="34380"/>
                  <a:pt x="1547446" y="18571"/>
                </a:cubicBezTo>
                <a:cubicBezTo>
                  <a:pt x="1534183" y="11939"/>
                  <a:pt x="1519311" y="9192"/>
                  <a:pt x="1505243" y="4503"/>
                </a:cubicBezTo>
                <a:cubicBezTo>
                  <a:pt x="1356670" y="15116"/>
                  <a:pt x="1328044" y="-34995"/>
                  <a:pt x="1280160" y="60774"/>
                </a:cubicBezTo>
                <a:cubicBezTo>
                  <a:pt x="1273528" y="74037"/>
                  <a:pt x="1270781" y="88909"/>
                  <a:pt x="1266092" y="102977"/>
                </a:cubicBezTo>
                <a:cubicBezTo>
                  <a:pt x="1266092" y="102977"/>
                  <a:pt x="1227271" y="86474"/>
                  <a:pt x="1209822" y="74841"/>
                </a:cubicBezTo>
                <a:cubicBezTo>
                  <a:pt x="1198786" y="67484"/>
                  <a:pt x="1192043" y="54991"/>
                  <a:pt x="1181686" y="46706"/>
                </a:cubicBezTo>
                <a:cubicBezTo>
                  <a:pt x="1142728" y="15540"/>
                  <a:pt x="1141855" y="19362"/>
                  <a:pt x="1097280" y="4503"/>
                </a:cubicBezTo>
                <a:cubicBezTo>
                  <a:pt x="1054233" y="15265"/>
                  <a:pt x="1031189" y="14323"/>
                  <a:pt x="998806" y="46706"/>
                </a:cubicBezTo>
                <a:cubicBezTo>
                  <a:pt x="986851" y="58661"/>
                  <a:pt x="985008" y="79948"/>
                  <a:pt x="970671" y="88909"/>
                </a:cubicBezTo>
                <a:cubicBezTo>
                  <a:pt x="945522" y="104627"/>
                  <a:pt x="886265" y="117044"/>
                  <a:pt x="886265" y="117044"/>
                </a:cubicBezTo>
                <a:cubicBezTo>
                  <a:pt x="881576" y="131112"/>
                  <a:pt x="882683" y="169733"/>
                  <a:pt x="872197" y="159248"/>
                </a:cubicBezTo>
                <a:cubicBezTo>
                  <a:pt x="855289" y="142341"/>
                  <a:pt x="875036" y="105816"/>
                  <a:pt x="858129" y="88909"/>
                </a:cubicBezTo>
                <a:cubicBezTo>
                  <a:pt x="846714" y="77494"/>
                  <a:pt x="742953" y="53081"/>
                  <a:pt x="717452" y="46706"/>
                </a:cubicBezTo>
                <a:cubicBezTo>
                  <a:pt x="654263" y="4580"/>
                  <a:pt x="668614" y="866"/>
                  <a:pt x="562708" y="32638"/>
                </a:cubicBezTo>
                <a:cubicBezTo>
                  <a:pt x="550004" y="36449"/>
                  <a:pt x="542530" y="50163"/>
                  <a:pt x="534572" y="60774"/>
                </a:cubicBezTo>
                <a:cubicBezTo>
                  <a:pt x="514283" y="87826"/>
                  <a:pt x="478302" y="145180"/>
                  <a:pt x="478302" y="145180"/>
                </a:cubicBezTo>
                <a:cubicBezTo>
                  <a:pt x="464234" y="135801"/>
                  <a:pt x="451221" y="124605"/>
                  <a:pt x="436098" y="117044"/>
                </a:cubicBezTo>
                <a:cubicBezTo>
                  <a:pt x="422835" y="110413"/>
                  <a:pt x="406610" y="110606"/>
                  <a:pt x="393895" y="102977"/>
                </a:cubicBezTo>
                <a:cubicBezTo>
                  <a:pt x="382522" y="96153"/>
                  <a:pt x="377623" y="80772"/>
                  <a:pt x="365760" y="74841"/>
                </a:cubicBezTo>
                <a:cubicBezTo>
                  <a:pt x="348467" y="66194"/>
                  <a:pt x="328079" y="66085"/>
                  <a:pt x="309489" y="60774"/>
                </a:cubicBezTo>
                <a:cubicBezTo>
                  <a:pt x="168176" y="20400"/>
                  <a:pt x="386980" y="76630"/>
                  <a:pt x="211015" y="32638"/>
                </a:cubicBezTo>
                <a:cubicBezTo>
                  <a:pt x="173501" y="37327"/>
                  <a:pt x="133021" y="31352"/>
                  <a:pt x="98474" y="46706"/>
                </a:cubicBezTo>
                <a:cubicBezTo>
                  <a:pt x="84923" y="52729"/>
                  <a:pt x="94891" y="78424"/>
                  <a:pt x="84406" y="88909"/>
                </a:cubicBezTo>
                <a:cubicBezTo>
                  <a:pt x="73921" y="99394"/>
                  <a:pt x="56271" y="98288"/>
                  <a:pt x="42203" y="102977"/>
                </a:cubicBezTo>
                <a:cubicBezTo>
                  <a:pt x="8252" y="153904"/>
                  <a:pt x="21629" y="130058"/>
                  <a:pt x="0" y="17331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6300" y="1900631"/>
            <a:ext cx="6491119" cy="242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88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062" y="289945"/>
            <a:ext cx="10364451" cy="1610686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Year 2 Subtraction</a:t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026" y="-10548"/>
            <a:ext cx="1426974" cy="10738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1025" y="2023741"/>
            <a:ext cx="4674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solidFill>
                  <a:schemeClr val="bg2">
                    <a:lumMod val="50000"/>
                  </a:schemeClr>
                </a:solidFill>
              </a:rPr>
              <a:t>Subtract two-digit numbers</a:t>
            </a:r>
            <a:endParaRPr lang="en-GB" sz="28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8215" y="1900631"/>
            <a:ext cx="33313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/>
              <a:t>3</a:t>
            </a:r>
            <a:r>
              <a:rPr lang="en-GB" sz="4400" dirty="0"/>
              <a:t>4</a:t>
            </a:r>
            <a:r>
              <a:rPr lang="en-GB" sz="4400" dirty="0" smtClean="0"/>
              <a:t> – 15 = 19</a:t>
            </a:r>
            <a:endParaRPr lang="en-GB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351" y="2546961"/>
            <a:ext cx="4723809" cy="37809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7" y="43360"/>
            <a:ext cx="1947551" cy="203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39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062" y="289945"/>
            <a:ext cx="10364451" cy="1610686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Year 2 Subtraction</a:t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026" y="-10548"/>
            <a:ext cx="1426974" cy="10738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81352" y="1050604"/>
            <a:ext cx="4674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solidFill>
                  <a:schemeClr val="bg2">
                    <a:lumMod val="50000"/>
                  </a:schemeClr>
                </a:solidFill>
              </a:rPr>
              <a:t>Subtract two-digit numbers</a:t>
            </a:r>
            <a:endParaRPr lang="en-GB" sz="28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00000" y="927493"/>
            <a:ext cx="33313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/>
              <a:t>3</a:t>
            </a:r>
            <a:r>
              <a:rPr lang="en-GB" sz="4400" dirty="0"/>
              <a:t>4</a:t>
            </a:r>
            <a:r>
              <a:rPr lang="en-GB" sz="4400" dirty="0" smtClean="0"/>
              <a:t> – 15 = 19</a:t>
            </a:r>
            <a:endParaRPr lang="en-GB" sz="4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3" y="0"/>
            <a:ext cx="2434336" cy="26244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069" y="2023742"/>
            <a:ext cx="3115396" cy="426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45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761" y="0"/>
            <a:ext cx="8491576" cy="305986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8663" y="0"/>
            <a:ext cx="1663337" cy="12517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1372" y="3200401"/>
            <a:ext cx="106468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3600" dirty="0"/>
              <a:t>Concrete or pictorial representations support students to understand abstract </a:t>
            </a:r>
            <a:r>
              <a:rPr lang="en-GB" sz="3600" dirty="0" smtClean="0"/>
              <a:t>concepts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dirty="0" smtClean="0"/>
              <a:t>Children need to start with real objects (concrete), move onto visual representations of those objects (pictorial), and once full understanding is gained, move to abstract methods (no visual support)</a:t>
            </a:r>
            <a:endParaRPr lang="en-GB" sz="3600" dirty="0"/>
          </a:p>
          <a:p>
            <a:pPr marL="742950" indent="-742950">
              <a:buFont typeface="+mj-lt"/>
              <a:buAutoNum type="arabicPeriod"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020048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410" y="2056005"/>
            <a:ext cx="2632575" cy="2834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7851" y="0"/>
            <a:ext cx="1624149" cy="1222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9255" y="2452088"/>
            <a:ext cx="2645364" cy="23313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77271" y="4673904"/>
            <a:ext cx="3214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Counting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Addition and subtraction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Grouping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Patterns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Sorting</a:t>
            </a:r>
            <a:endParaRPr lang="en-GB" sz="2400" dirty="0"/>
          </a:p>
        </p:txBody>
      </p:sp>
      <p:sp>
        <p:nvSpPr>
          <p:cNvPr id="8" name="Right Arrow 7"/>
          <p:cNvSpPr/>
          <p:nvPr/>
        </p:nvSpPr>
        <p:spPr>
          <a:xfrm>
            <a:off x="7289074" y="3640455"/>
            <a:ext cx="1828801" cy="444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64880"/>
            <a:ext cx="5317007" cy="16533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97839" y="5264880"/>
            <a:ext cx="32147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Number bonds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Addition and subtraction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Ordering</a:t>
            </a:r>
          </a:p>
        </p:txBody>
      </p:sp>
      <p:sp>
        <p:nvSpPr>
          <p:cNvPr id="12" name="Right Arrow 11"/>
          <p:cNvSpPr/>
          <p:nvPr/>
        </p:nvSpPr>
        <p:spPr>
          <a:xfrm rot="5400000">
            <a:off x="6344418" y="4819382"/>
            <a:ext cx="302665" cy="444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6707" y="1191874"/>
            <a:ext cx="411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smtClean="0"/>
              <a:t>Dienes apparatus</a:t>
            </a:r>
            <a:endParaRPr lang="en-GB" sz="3600" b="1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1269237" y="5113101"/>
            <a:ext cx="3214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smtClean="0"/>
              <a:t>Numicon</a:t>
            </a:r>
            <a:endParaRPr lang="en-GB" sz="3600" b="1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9877252" y="2029918"/>
            <a:ext cx="3214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err="1" smtClean="0"/>
              <a:t>Unifix</a:t>
            </a:r>
            <a:endParaRPr lang="en-GB" sz="3600" b="1" u="sng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504" y="1770377"/>
            <a:ext cx="2672580" cy="237808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483966" y="1989775"/>
            <a:ext cx="2847121" cy="2932538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Arrow 18"/>
          <p:cNvSpPr/>
          <p:nvPr/>
        </p:nvSpPr>
        <p:spPr>
          <a:xfrm rot="10800000">
            <a:off x="3625327" y="2427738"/>
            <a:ext cx="799535" cy="444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6707" y="4148458"/>
            <a:ext cx="3917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Place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Addition and subtraction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5799" y="583804"/>
            <a:ext cx="2203242" cy="70291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330113" y="-24399"/>
            <a:ext cx="411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smtClean="0"/>
              <a:t>Real objects</a:t>
            </a:r>
            <a:endParaRPr lang="en-GB" sz="3600" b="1" u="sng" dirty="0"/>
          </a:p>
        </p:txBody>
      </p:sp>
      <p:sp>
        <p:nvSpPr>
          <p:cNvPr id="23" name="TextBox 22"/>
          <p:cNvSpPr txBox="1"/>
          <p:nvPr/>
        </p:nvSpPr>
        <p:spPr>
          <a:xfrm>
            <a:off x="8851076" y="57341"/>
            <a:ext cx="3917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Counting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grouping</a:t>
            </a:r>
          </a:p>
        </p:txBody>
      </p:sp>
      <p:sp>
        <p:nvSpPr>
          <p:cNvPr id="24" name="Right Arrow 23"/>
          <p:cNvSpPr/>
          <p:nvPr/>
        </p:nvSpPr>
        <p:spPr>
          <a:xfrm rot="16200000">
            <a:off x="7323032" y="1456796"/>
            <a:ext cx="820807" cy="527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5016" y="44278"/>
            <a:ext cx="411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smtClean="0"/>
              <a:t>Bead strings</a:t>
            </a:r>
            <a:endParaRPr lang="en-GB" sz="3600" b="1" u="sng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8810" y="137813"/>
            <a:ext cx="2444983" cy="1131091"/>
          </a:xfrm>
          <a:prstGeom prst="rect">
            <a:avLst/>
          </a:prstGeom>
        </p:spPr>
      </p:pic>
      <p:sp>
        <p:nvSpPr>
          <p:cNvPr id="27" name="Right Arrow 26"/>
          <p:cNvSpPr/>
          <p:nvPr/>
        </p:nvSpPr>
        <p:spPr>
          <a:xfrm rot="16200000">
            <a:off x="4402186" y="1367743"/>
            <a:ext cx="604284" cy="5589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6142657" y="2545"/>
            <a:ext cx="4279280" cy="13007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9019969" y="2116538"/>
            <a:ext cx="3021960" cy="47414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36706" y="5192781"/>
            <a:ext cx="7539751" cy="17894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22681" y="64009"/>
            <a:ext cx="5375158" cy="12463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14721" y="1367068"/>
            <a:ext cx="3610607" cy="36123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867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1193" y="2373256"/>
            <a:ext cx="2266690" cy="19361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5026" y="-10548"/>
            <a:ext cx="1426974" cy="10738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95852" y="2373256"/>
            <a:ext cx="1785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Addition and subtraction</a:t>
            </a:r>
            <a:endParaRPr lang="en-GB" sz="2400" dirty="0"/>
          </a:p>
        </p:txBody>
      </p:sp>
      <p:sp>
        <p:nvSpPr>
          <p:cNvPr id="8" name="Right Arrow 7"/>
          <p:cNvSpPr/>
          <p:nvPr/>
        </p:nvSpPr>
        <p:spPr>
          <a:xfrm>
            <a:off x="7283572" y="2623172"/>
            <a:ext cx="690449" cy="444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5400000">
            <a:off x="6236030" y="4927770"/>
            <a:ext cx="519442" cy="444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7319" y="38383"/>
            <a:ext cx="411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smtClean="0"/>
              <a:t>Drawing dienes</a:t>
            </a:r>
            <a:endParaRPr lang="en-GB" sz="3600" b="1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8372658" y="1813834"/>
            <a:ext cx="3214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/>
              <a:t>Part-whole model</a:t>
            </a:r>
            <a:endParaRPr lang="en-GB" sz="3200" b="1" u="sng" dirty="0"/>
          </a:p>
        </p:txBody>
      </p:sp>
      <p:sp>
        <p:nvSpPr>
          <p:cNvPr id="18" name="Rectangle 17"/>
          <p:cNvSpPr/>
          <p:nvPr/>
        </p:nvSpPr>
        <p:spPr>
          <a:xfrm>
            <a:off x="4441953" y="1957579"/>
            <a:ext cx="2847121" cy="2932538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Arrow 18"/>
          <p:cNvSpPr/>
          <p:nvPr/>
        </p:nvSpPr>
        <p:spPr>
          <a:xfrm rot="10800000">
            <a:off x="3500845" y="2427738"/>
            <a:ext cx="924017" cy="444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77319" y="3521744"/>
            <a:ext cx="3917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Place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Addition and subtraction with ‘exchanging’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62435" y="-67994"/>
            <a:ext cx="411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smtClean="0"/>
              <a:t>Bar Modelling</a:t>
            </a:r>
            <a:endParaRPr lang="en-GB" sz="3600" b="1" u="sng" dirty="0"/>
          </a:p>
        </p:txBody>
      </p:sp>
      <p:sp>
        <p:nvSpPr>
          <p:cNvPr id="23" name="TextBox 22"/>
          <p:cNvSpPr txBox="1"/>
          <p:nvPr/>
        </p:nvSpPr>
        <p:spPr>
          <a:xfrm>
            <a:off x="8194556" y="267253"/>
            <a:ext cx="1992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Calculation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Solving problems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073" y="2010907"/>
            <a:ext cx="2576092" cy="28792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7871" y="572709"/>
            <a:ext cx="3397682" cy="11271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95" y="641826"/>
            <a:ext cx="2590917" cy="261287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587121" y="33064"/>
            <a:ext cx="5392902" cy="17394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258799" y="4960566"/>
            <a:ext cx="411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smtClean="0"/>
              <a:t>Number lines</a:t>
            </a:r>
            <a:endParaRPr lang="en-GB" sz="3600" b="1" u="sng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403" y="5914660"/>
            <a:ext cx="4067876" cy="80955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091759" y="5325167"/>
            <a:ext cx="2751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Addition and subtraction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Ordering</a:t>
            </a:r>
            <a:endParaRPr lang="en-GB" sz="2400" dirty="0"/>
          </a:p>
        </p:txBody>
      </p:sp>
      <p:sp>
        <p:nvSpPr>
          <p:cNvPr id="29" name="Rectangle 28"/>
          <p:cNvSpPr/>
          <p:nvPr/>
        </p:nvSpPr>
        <p:spPr>
          <a:xfrm>
            <a:off x="72818" y="5075201"/>
            <a:ext cx="6200863" cy="16789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8036225" y="1904427"/>
            <a:ext cx="4033862" cy="24049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72818" y="172342"/>
            <a:ext cx="3428027" cy="45497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9645835" y="4365650"/>
            <a:ext cx="3214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/>
              <a:t>100-square</a:t>
            </a:r>
            <a:endParaRPr lang="en-GB" sz="3200" b="1" u="sng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8359" y="4529659"/>
            <a:ext cx="2178239" cy="2154476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9925883" y="4890117"/>
            <a:ext cx="20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Number patterns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Place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Addition and subtraction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36" name="Rectangle 35"/>
          <p:cNvSpPr/>
          <p:nvPr/>
        </p:nvSpPr>
        <p:spPr>
          <a:xfrm>
            <a:off x="7416709" y="4458468"/>
            <a:ext cx="4591173" cy="23161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ight Arrow 36"/>
          <p:cNvSpPr/>
          <p:nvPr/>
        </p:nvSpPr>
        <p:spPr>
          <a:xfrm rot="2952601">
            <a:off x="7278874" y="3939779"/>
            <a:ext cx="690449" cy="444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ight Arrow 37"/>
          <p:cNvSpPr/>
          <p:nvPr/>
        </p:nvSpPr>
        <p:spPr>
          <a:xfrm rot="18111186">
            <a:off x="7291828" y="1800433"/>
            <a:ext cx="453062" cy="444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ight Arrow 38"/>
          <p:cNvSpPr/>
          <p:nvPr/>
        </p:nvSpPr>
        <p:spPr>
          <a:xfrm>
            <a:off x="7243216" y="2649807"/>
            <a:ext cx="690449" cy="444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314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026" y="-10548"/>
            <a:ext cx="1426974" cy="10738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277" y="2143830"/>
            <a:ext cx="2434336" cy="26244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83966" y="1989775"/>
            <a:ext cx="2847121" cy="2932538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0771" y="1648061"/>
            <a:ext cx="2247786" cy="24664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55929" y="1063286"/>
            <a:ext cx="3697471" cy="32213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409842" y="1063286"/>
            <a:ext cx="3214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/>
              <a:t>Part-whole model</a:t>
            </a:r>
            <a:endParaRPr lang="en-GB" sz="3200" b="1" u="sng" dirty="0"/>
          </a:p>
        </p:txBody>
      </p:sp>
      <p:sp>
        <p:nvSpPr>
          <p:cNvPr id="10" name="Right Arrow 9"/>
          <p:cNvSpPr/>
          <p:nvPr/>
        </p:nvSpPr>
        <p:spPr>
          <a:xfrm>
            <a:off x="7382677" y="2659237"/>
            <a:ext cx="690449" cy="444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464" y="4747161"/>
            <a:ext cx="2035494" cy="20048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6924" y="4133990"/>
            <a:ext cx="3214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/>
              <a:t>Column methods</a:t>
            </a:r>
            <a:endParaRPr lang="en-GB" sz="3200" b="1" u="sng" dirty="0"/>
          </a:p>
        </p:txBody>
      </p:sp>
      <p:sp>
        <p:nvSpPr>
          <p:cNvPr id="13" name="Rectangle 12"/>
          <p:cNvSpPr/>
          <p:nvPr/>
        </p:nvSpPr>
        <p:spPr>
          <a:xfrm>
            <a:off x="448992" y="4133990"/>
            <a:ext cx="3326451" cy="2618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4486" y="5302547"/>
            <a:ext cx="2215955" cy="103872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76707" y="4640684"/>
            <a:ext cx="4215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/>
              <a:t>Missing box questions</a:t>
            </a:r>
            <a:endParaRPr lang="en-GB" sz="3200" b="1" u="sng" dirty="0"/>
          </a:p>
        </p:txBody>
      </p:sp>
      <p:sp>
        <p:nvSpPr>
          <p:cNvPr id="16" name="Rectangle 15"/>
          <p:cNvSpPr/>
          <p:nvPr/>
        </p:nvSpPr>
        <p:spPr>
          <a:xfrm>
            <a:off x="7973400" y="4640684"/>
            <a:ext cx="3941935" cy="21113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>
            <a:off x="7365480" y="4525092"/>
            <a:ext cx="690449" cy="444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/>
          <p:cNvSpPr/>
          <p:nvPr/>
        </p:nvSpPr>
        <p:spPr>
          <a:xfrm rot="10800000">
            <a:off x="3776320" y="4488934"/>
            <a:ext cx="690449" cy="444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193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749" y="4113534"/>
            <a:ext cx="1238250" cy="1495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526369"/>
            <a:ext cx="10364451" cy="1610686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Year 1 addition</a:t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900" dirty="0" smtClean="0"/>
              <a:t>13 + 5 = 18</a:t>
            </a: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5026" y="-10548"/>
            <a:ext cx="1426974" cy="10738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30902" y="706836"/>
            <a:ext cx="8647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en-GB" sz="2800" b="1" u="sng" dirty="0" smtClean="0">
                <a:solidFill>
                  <a:schemeClr val="bg2">
                    <a:lumMod val="50000"/>
                  </a:schemeClr>
                </a:solidFill>
              </a:rPr>
              <a:t>dd one-digit </a:t>
            </a:r>
            <a:r>
              <a:rPr lang="en-GB" sz="2800" b="1" u="sng" dirty="0">
                <a:solidFill>
                  <a:schemeClr val="bg2">
                    <a:lumMod val="50000"/>
                  </a:schemeClr>
                </a:solidFill>
              </a:rPr>
              <a:t>and two-digit numbers to 20</a:t>
            </a:r>
            <a:endParaRPr lang="en-GB" sz="28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37" y="2030594"/>
            <a:ext cx="2057400" cy="523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637" y="2030593"/>
            <a:ext cx="2057400" cy="523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37" y="2983311"/>
            <a:ext cx="2057400" cy="523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037" y="2026679"/>
            <a:ext cx="2057400" cy="523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0039" y="1988579"/>
            <a:ext cx="533400" cy="561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2957" y="2937592"/>
            <a:ext cx="533400" cy="5619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36" y="-53695"/>
            <a:ext cx="1828792" cy="18694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21526" y="1630491"/>
            <a:ext cx="459387" cy="26701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03427" y="1577861"/>
            <a:ext cx="408398" cy="4869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14936" y="2004667"/>
            <a:ext cx="408398" cy="4869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25488" y="2450656"/>
            <a:ext cx="408398" cy="4869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9050" y="1572269"/>
            <a:ext cx="408398" cy="4869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6185" y="2026098"/>
            <a:ext cx="408398" cy="4869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16737" y="2460132"/>
            <a:ext cx="408398" cy="4869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27289" y="2930049"/>
            <a:ext cx="408398" cy="48693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27289" y="3349350"/>
            <a:ext cx="408398" cy="4869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47747" y="4058692"/>
            <a:ext cx="1120590" cy="27392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25422" y="5608959"/>
            <a:ext cx="1113577" cy="115200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5370" y="4776590"/>
            <a:ext cx="2569785" cy="68416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15155" y="4861246"/>
            <a:ext cx="659351" cy="49028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44030" y="5608959"/>
            <a:ext cx="3877496" cy="7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24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526369"/>
            <a:ext cx="10364451" cy="1610686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Year 1 addition</a:t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900" dirty="0" smtClean="0"/>
              <a:t>13 + 5 = 18</a:t>
            </a: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026" y="-10548"/>
            <a:ext cx="1426974" cy="10738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30902" y="706836"/>
            <a:ext cx="8647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en-GB" sz="2800" b="1" u="sng" dirty="0" smtClean="0">
                <a:solidFill>
                  <a:schemeClr val="bg2">
                    <a:lumMod val="50000"/>
                  </a:schemeClr>
                </a:solidFill>
              </a:rPr>
              <a:t>dd one-digit </a:t>
            </a:r>
            <a:r>
              <a:rPr lang="en-GB" sz="2800" b="1" u="sng" dirty="0">
                <a:solidFill>
                  <a:schemeClr val="bg2">
                    <a:lumMod val="50000"/>
                  </a:schemeClr>
                </a:solidFill>
              </a:rPr>
              <a:t>and two-digit numbers to 20</a:t>
            </a:r>
            <a:endParaRPr lang="en-GB" sz="28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37" y="2029304"/>
            <a:ext cx="5640351" cy="112250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8336" y="2029304"/>
            <a:ext cx="2779264" cy="23739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5206" y="4952047"/>
            <a:ext cx="6134450" cy="15612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109" y="3378755"/>
            <a:ext cx="3251469" cy="314658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51" y="-10547"/>
            <a:ext cx="1947551" cy="203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65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647" y="1212034"/>
            <a:ext cx="4132954" cy="5497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062" y="289945"/>
            <a:ext cx="10364451" cy="1610686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Year 2 addition</a:t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5026" y="-10548"/>
            <a:ext cx="1426974" cy="10738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5739" y="725957"/>
            <a:ext cx="8647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en-GB" sz="2800" b="1" u="sng" dirty="0" smtClean="0">
                <a:solidFill>
                  <a:schemeClr val="bg2">
                    <a:lumMod val="50000"/>
                  </a:schemeClr>
                </a:solidFill>
              </a:rPr>
              <a:t>dd two-digit numbers</a:t>
            </a:r>
            <a:endParaRPr lang="en-GB" sz="28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66154" y="678565"/>
            <a:ext cx="34259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/>
              <a:t>23 + 48 = 71</a:t>
            </a:r>
            <a:endParaRPr lang="en-GB" sz="4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0548"/>
            <a:ext cx="1683713" cy="18126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9213" y="2491603"/>
            <a:ext cx="222844" cy="1295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7409" y="2531858"/>
            <a:ext cx="270710" cy="32277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2064" y="2513034"/>
            <a:ext cx="222844" cy="12952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6369" y="3971728"/>
            <a:ext cx="222844" cy="12952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9220" y="3961012"/>
            <a:ext cx="222844" cy="12952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2071" y="3961012"/>
            <a:ext cx="222844" cy="12952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9539" y="3971049"/>
            <a:ext cx="222844" cy="12952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6010" y="2542215"/>
            <a:ext cx="270710" cy="32277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4611" y="2486779"/>
            <a:ext cx="270710" cy="32277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0169" y="3958456"/>
            <a:ext cx="270710" cy="32277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6238" y="3982540"/>
            <a:ext cx="270710" cy="32277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0959" y="3995494"/>
            <a:ext cx="270710" cy="32277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5680" y="3995494"/>
            <a:ext cx="270710" cy="32277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0778" y="4013531"/>
            <a:ext cx="270710" cy="32277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7409" y="4444533"/>
            <a:ext cx="270710" cy="32277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7637" y="4444533"/>
            <a:ext cx="270710" cy="32277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6227" y="4436999"/>
            <a:ext cx="270710" cy="322770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3868615" y="2475914"/>
            <a:ext cx="1926025" cy="2475914"/>
          </a:xfrm>
          <a:custGeom>
            <a:avLst/>
            <a:gdLst>
              <a:gd name="connsiteX0" fmla="*/ 492370 w 1926025"/>
              <a:gd name="connsiteY0" fmla="*/ 28135 h 2475914"/>
              <a:gd name="connsiteX1" fmla="*/ 492370 w 1926025"/>
              <a:gd name="connsiteY1" fmla="*/ 28135 h 2475914"/>
              <a:gd name="connsiteX2" fmla="*/ 365760 w 1926025"/>
              <a:gd name="connsiteY2" fmla="*/ 0 h 2475914"/>
              <a:gd name="connsiteX3" fmla="*/ 196948 w 1926025"/>
              <a:gd name="connsiteY3" fmla="*/ 28135 h 2475914"/>
              <a:gd name="connsiteX4" fmla="*/ 154745 w 1926025"/>
              <a:gd name="connsiteY4" fmla="*/ 42203 h 2475914"/>
              <a:gd name="connsiteX5" fmla="*/ 112542 w 1926025"/>
              <a:gd name="connsiteY5" fmla="*/ 70338 h 2475914"/>
              <a:gd name="connsiteX6" fmla="*/ 56271 w 1926025"/>
              <a:gd name="connsiteY6" fmla="*/ 84406 h 2475914"/>
              <a:gd name="connsiteX7" fmla="*/ 14068 w 1926025"/>
              <a:gd name="connsiteY7" fmla="*/ 112541 h 2475914"/>
              <a:gd name="connsiteX8" fmla="*/ 0 w 1926025"/>
              <a:gd name="connsiteY8" fmla="*/ 168812 h 2475914"/>
              <a:gd name="connsiteX9" fmla="*/ 14068 w 1926025"/>
              <a:gd name="connsiteY9" fmla="*/ 520504 h 2475914"/>
              <a:gd name="connsiteX10" fmla="*/ 28136 w 1926025"/>
              <a:gd name="connsiteY10" fmla="*/ 717452 h 2475914"/>
              <a:gd name="connsiteX11" fmla="*/ 42203 w 1926025"/>
              <a:gd name="connsiteY11" fmla="*/ 815926 h 2475914"/>
              <a:gd name="connsiteX12" fmla="*/ 56271 w 1926025"/>
              <a:gd name="connsiteY12" fmla="*/ 956603 h 2475914"/>
              <a:gd name="connsiteX13" fmla="*/ 70339 w 1926025"/>
              <a:gd name="connsiteY13" fmla="*/ 1519311 h 2475914"/>
              <a:gd name="connsiteX14" fmla="*/ 56271 w 1926025"/>
              <a:gd name="connsiteY14" fmla="*/ 1617784 h 2475914"/>
              <a:gd name="connsiteX15" fmla="*/ 98474 w 1926025"/>
              <a:gd name="connsiteY15" fmla="*/ 1828800 h 2475914"/>
              <a:gd name="connsiteX16" fmla="*/ 225083 w 1926025"/>
              <a:gd name="connsiteY16" fmla="*/ 1885071 h 2475914"/>
              <a:gd name="connsiteX17" fmla="*/ 281354 w 1926025"/>
              <a:gd name="connsiteY17" fmla="*/ 1913206 h 2475914"/>
              <a:gd name="connsiteX18" fmla="*/ 323557 w 1926025"/>
              <a:gd name="connsiteY18" fmla="*/ 1927274 h 2475914"/>
              <a:gd name="connsiteX19" fmla="*/ 393896 w 1926025"/>
              <a:gd name="connsiteY19" fmla="*/ 1983544 h 2475914"/>
              <a:gd name="connsiteX20" fmla="*/ 422031 w 1926025"/>
              <a:gd name="connsiteY20" fmla="*/ 2067951 h 2475914"/>
              <a:gd name="connsiteX21" fmla="*/ 436099 w 1926025"/>
              <a:gd name="connsiteY21" fmla="*/ 2110154 h 2475914"/>
              <a:gd name="connsiteX22" fmla="*/ 450167 w 1926025"/>
              <a:gd name="connsiteY22" fmla="*/ 2180492 h 2475914"/>
              <a:gd name="connsiteX23" fmla="*/ 492370 w 1926025"/>
              <a:gd name="connsiteY23" fmla="*/ 2419643 h 2475914"/>
              <a:gd name="connsiteX24" fmla="*/ 548640 w 1926025"/>
              <a:gd name="connsiteY24" fmla="*/ 2461846 h 2475914"/>
              <a:gd name="connsiteX25" fmla="*/ 590843 w 1926025"/>
              <a:gd name="connsiteY25" fmla="*/ 2475914 h 2475914"/>
              <a:gd name="connsiteX26" fmla="*/ 914400 w 1926025"/>
              <a:gd name="connsiteY26" fmla="*/ 2447778 h 2475914"/>
              <a:gd name="connsiteX27" fmla="*/ 970671 w 1926025"/>
              <a:gd name="connsiteY27" fmla="*/ 2419643 h 2475914"/>
              <a:gd name="connsiteX28" fmla="*/ 1069145 w 1926025"/>
              <a:gd name="connsiteY28" fmla="*/ 2349304 h 2475914"/>
              <a:gd name="connsiteX29" fmla="*/ 1139483 w 1926025"/>
              <a:gd name="connsiteY29" fmla="*/ 2321169 h 2475914"/>
              <a:gd name="connsiteX30" fmla="*/ 1195754 w 1926025"/>
              <a:gd name="connsiteY30" fmla="*/ 2293034 h 2475914"/>
              <a:gd name="connsiteX31" fmla="*/ 1280160 w 1926025"/>
              <a:gd name="connsiteY31" fmla="*/ 2278966 h 2475914"/>
              <a:gd name="connsiteX32" fmla="*/ 1336431 w 1926025"/>
              <a:gd name="connsiteY32" fmla="*/ 2250831 h 2475914"/>
              <a:gd name="connsiteX33" fmla="*/ 1463040 w 1926025"/>
              <a:gd name="connsiteY33" fmla="*/ 2236763 h 2475914"/>
              <a:gd name="connsiteX34" fmla="*/ 1505243 w 1926025"/>
              <a:gd name="connsiteY34" fmla="*/ 2222695 h 2475914"/>
              <a:gd name="connsiteX35" fmla="*/ 1589650 w 1926025"/>
              <a:gd name="connsiteY35" fmla="*/ 2124221 h 2475914"/>
              <a:gd name="connsiteX36" fmla="*/ 1659988 w 1926025"/>
              <a:gd name="connsiteY36" fmla="*/ 2082018 h 2475914"/>
              <a:gd name="connsiteX37" fmla="*/ 1758462 w 1926025"/>
              <a:gd name="connsiteY37" fmla="*/ 2011680 h 2475914"/>
              <a:gd name="connsiteX38" fmla="*/ 1814733 w 1926025"/>
              <a:gd name="connsiteY38" fmla="*/ 1997612 h 2475914"/>
              <a:gd name="connsiteX39" fmla="*/ 1899139 w 1926025"/>
              <a:gd name="connsiteY39" fmla="*/ 1969477 h 2475914"/>
              <a:gd name="connsiteX40" fmla="*/ 1899139 w 1926025"/>
              <a:gd name="connsiteY40" fmla="*/ 1603717 h 2475914"/>
              <a:gd name="connsiteX41" fmla="*/ 1856936 w 1926025"/>
              <a:gd name="connsiteY41" fmla="*/ 1477108 h 2475914"/>
              <a:gd name="connsiteX42" fmla="*/ 1814733 w 1926025"/>
              <a:gd name="connsiteY42" fmla="*/ 1350498 h 2475914"/>
              <a:gd name="connsiteX43" fmla="*/ 1786597 w 1926025"/>
              <a:gd name="connsiteY43" fmla="*/ 1237957 h 2475914"/>
              <a:gd name="connsiteX44" fmla="*/ 1716259 w 1926025"/>
              <a:gd name="connsiteY44" fmla="*/ 1083212 h 2475914"/>
              <a:gd name="connsiteX45" fmla="*/ 1631853 w 1926025"/>
              <a:gd name="connsiteY45" fmla="*/ 759655 h 2475914"/>
              <a:gd name="connsiteX46" fmla="*/ 1561514 w 1926025"/>
              <a:gd name="connsiteY46" fmla="*/ 548640 h 2475914"/>
              <a:gd name="connsiteX47" fmla="*/ 1547447 w 1926025"/>
              <a:gd name="connsiteY47" fmla="*/ 492369 h 2475914"/>
              <a:gd name="connsiteX48" fmla="*/ 1519311 w 1926025"/>
              <a:gd name="connsiteY48" fmla="*/ 464234 h 2475914"/>
              <a:gd name="connsiteX49" fmla="*/ 1434905 w 1926025"/>
              <a:gd name="connsiteY49" fmla="*/ 407963 h 2475914"/>
              <a:gd name="connsiteX50" fmla="*/ 1392702 w 1926025"/>
              <a:gd name="connsiteY50" fmla="*/ 309489 h 2475914"/>
              <a:gd name="connsiteX51" fmla="*/ 1364567 w 1926025"/>
              <a:gd name="connsiteY51" fmla="*/ 211015 h 2475914"/>
              <a:gd name="connsiteX52" fmla="*/ 1322363 w 1926025"/>
              <a:gd name="connsiteY52" fmla="*/ 168812 h 2475914"/>
              <a:gd name="connsiteX53" fmla="*/ 1266093 w 1926025"/>
              <a:gd name="connsiteY53" fmla="*/ 84406 h 2475914"/>
              <a:gd name="connsiteX54" fmla="*/ 1252025 w 1926025"/>
              <a:gd name="connsiteY54" fmla="*/ 42203 h 2475914"/>
              <a:gd name="connsiteX55" fmla="*/ 1209822 w 1926025"/>
              <a:gd name="connsiteY55" fmla="*/ 28135 h 2475914"/>
              <a:gd name="connsiteX56" fmla="*/ 956603 w 1926025"/>
              <a:gd name="connsiteY56" fmla="*/ 0 h 2475914"/>
              <a:gd name="connsiteX57" fmla="*/ 731520 w 1926025"/>
              <a:gd name="connsiteY57" fmla="*/ 14068 h 2475914"/>
              <a:gd name="connsiteX58" fmla="*/ 604911 w 1926025"/>
              <a:gd name="connsiteY58" fmla="*/ 42203 h 2475914"/>
              <a:gd name="connsiteX59" fmla="*/ 492370 w 1926025"/>
              <a:gd name="connsiteY59" fmla="*/ 28135 h 2475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926025" h="2475914">
                <a:moveTo>
                  <a:pt x="492370" y="28135"/>
                </a:moveTo>
                <a:lnTo>
                  <a:pt x="492370" y="28135"/>
                </a:lnTo>
                <a:cubicBezTo>
                  <a:pt x="450167" y="18757"/>
                  <a:pt x="408993" y="0"/>
                  <a:pt x="365760" y="0"/>
                </a:cubicBezTo>
                <a:cubicBezTo>
                  <a:pt x="308713" y="0"/>
                  <a:pt x="196948" y="28135"/>
                  <a:pt x="196948" y="28135"/>
                </a:cubicBezTo>
                <a:cubicBezTo>
                  <a:pt x="182880" y="32824"/>
                  <a:pt x="168008" y="35571"/>
                  <a:pt x="154745" y="42203"/>
                </a:cubicBezTo>
                <a:cubicBezTo>
                  <a:pt x="139623" y="49764"/>
                  <a:pt x="128082" y="63678"/>
                  <a:pt x="112542" y="70338"/>
                </a:cubicBezTo>
                <a:cubicBezTo>
                  <a:pt x="94771" y="77954"/>
                  <a:pt x="75028" y="79717"/>
                  <a:pt x="56271" y="84406"/>
                </a:cubicBezTo>
                <a:cubicBezTo>
                  <a:pt x="42203" y="93784"/>
                  <a:pt x="23446" y="98473"/>
                  <a:pt x="14068" y="112541"/>
                </a:cubicBezTo>
                <a:cubicBezTo>
                  <a:pt x="3343" y="128628"/>
                  <a:pt x="0" y="149478"/>
                  <a:pt x="0" y="168812"/>
                </a:cubicBezTo>
                <a:cubicBezTo>
                  <a:pt x="0" y="286136"/>
                  <a:pt x="8059" y="403334"/>
                  <a:pt x="14068" y="520504"/>
                </a:cubicBezTo>
                <a:cubicBezTo>
                  <a:pt x="17439" y="586234"/>
                  <a:pt x="21896" y="651932"/>
                  <a:pt x="28136" y="717452"/>
                </a:cubicBezTo>
                <a:cubicBezTo>
                  <a:pt x="31280" y="750461"/>
                  <a:pt x="38329" y="782995"/>
                  <a:pt x="42203" y="815926"/>
                </a:cubicBezTo>
                <a:cubicBezTo>
                  <a:pt x="47709" y="862729"/>
                  <a:pt x="51582" y="909711"/>
                  <a:pt x="56271" y="956603"/>
                </a:cubicBezTo>
                <a:cubicBezTo>
                  <a:pt x="60960" y="1144172"/>
                  <a:pt x="70339" y="1331683"/>
                  <a:pt x="70339" y="1519311"/>
                </a:cubicBezTo>
                <a:cubicBezTo>
                  <a:pt x="70339" y="1552469"/>
                  <a:pt x="56271" y="1584626"/>
                  <a:pt x="56271" y="1617784"/>
                </a:cubicBezTo>
                <a:cubicBezTo>
                  <a:pt x="56271" y="1688685"/>
                  <a:pt x="43650" y="1773976"/>
                  <a:pt x="98474" y="1828800"/>
                </a:cubicBezTo>
                <a:cubicBezTo>
                  <a:pt x="139852" y="1870178"/>
                  <a:pt x="169370" y="1857215"/>
                  <a:pt x="225083" y="1885071"/>
                </a:cubicBezTo>
                <a:cubicBezTo>
                  <a:pt x="243840" y="1894449"/>
                  <a:pt x="262079" y="1904945"/>
                  <a:pt x="281354" y="1913206"/>
                </a:cubicBezTo>
                <a:cubicBezTo>
                  <a:pt x="294984" y="1919047"/>
                  <a:pt x="310294" y="1920642"/>
                  <a:pt x="323557" y="1927274"/>
                </a:cubicBezTo>
                <a:cubicBezTo>
                  <a:pt x="359049" y="1945020"/>
                  <a:pt x="367726" y="1957375"/>
                  <a:pt x="393896" y="1983544"/>
                </a:cubicBezTo>
                <a:lnTo>
                  <a:pt x="422031" y="2067951"/>
                </a:lnTo>
                <a:cubicBezTo>
                  <a:pt x="426720" y="2082019"/>
                  <a:pt x="433191" y="2095613"/>
                  <a:pt x="436099" y="2110154"/>
                </a:cubicBezTo>
                <a:lnTo>
                  <a:pt x="450167" y="2180492"/>
                </a:lnTo>
                <a:cubicBezTo>
                  <a:pt x="460241" y="2331610"/>
                  <a:pt x="415303" y="2355421"/>
                  <a:pt x="492370" y="2419643"/>
                </a:cubicBezTo>
                <a:cubicBezTo>
                  <a:pt x="510382" y="2434653"/>
                  <a:pt x="528283" y="2450213"/>
                  <a:pt x="548640" y="2461846"/>
                </a:cubicBezTo>
                <a:cubicBezTo>
                  <a:pt x="561515" y="2469203"/>
                  <a:pt x="576775" y="2471225"/>
                  <a:pt x="590843" y="2475914"/>
                </a:cubicBezTo>
                <a:cubicBezTo>
                  <a:pt x="698695" y="2466535"/>
                  <a:pt x="807309" y="2463643"/>
                  <a:pt x="914400" y="2447778"/>
                </a:cubicBezTo>
                <a:cubicBezTo>
                  <a:pt x="935144" y="2444705"/>
                  <a:pt x="952888" y="2430757"/>
                  <a:pt x="970671" y="2419643"/>
                </a:cubicBezTo>
                <a:cubicBezTo>
                  <a:pt x="996151" y="2403718"/>
                  <a:pt x="1039392" y="2364181"/>
                  <a:pt x="1069145" y="2349304"/>
                </a:cubicBezTo>
                <a:cubicBezTo>
                  <a:pt x="1091731" y="2338011"/>
                  <a:pt x="1116407" y="2331425"/>
                  <a:pt x="1139483" y="2321169"/>
                </a:cubicBezTo>
                <a:cubicBezTo>
                  <a:pt x="1158646" y="2312652"/>
                  <a:pt x="1175668" y="2299060"/>
                  <a:pt x="1195754" y="2293034"/>
                </a:cubicBezTo>
                <a:cubicBezTo>
                  <a:pt x="1223075" y="2284838"/>
                  <a:pt x="1252025" y="2283655"/>
                  <a:pt x="1280160" y="2278966"/>
                </a:cubicBezTo>
                <a:cubicBezTo>
                  <a:pt x="1298917" y="2269588"/>
                  <a:pt x="1315997" y="2255546"/>
                  <a:pt x="1336431" y="2250831"/>
                </a:cubicBezTo>
                <a:cubicBezTo>
                  <a:pt x="1377806" y="2241283"/>
                  <a:pt x="1421155" y="2243744"/>
                  <a:pt x="1463040" y="2236763"/>
                </a:cubicBezTo>
                <a:cubicBezTo>
                  <a:pt x="1477667" y="2234325"/>
                  <a:pt x="1491175" y="2227384"/>
                  <a:pt x="1505243" y="2222695"/>
                </a:cubicBezTo>
                <a:cubicBezTo>
                  <a:pt x="1534713" y="2178492"/>
                  <a:pt x="1542417" y="2160958"/>
                  <a:pt x="1589650" y="2124221"/>
                </a:cubicBezTo>
                <a:cubicBezTo>
                  <a:pt x="1611233" y="2107434"/>
                  <a:pt x="1637238" y="2097185"/>
                  <a:pt x="1659988" y="2082018"/>
                </a:cubicBezTo>
                <a:cubicBezTo>
                  <a:pt x="1668636" y="2076253"/>
                  <a:pt x="1740845" y="2019230"/>
                  <a:pt x="1758462" y="2011680"/>
                </a:cubicBezTo>
                <a:cubicBezTo>
                  <a:pt x="1776233" y="2004064"/>
                  <a:pt x="1796214" y="2003168"/>
                  <a:pt x="1814733" y="1997612"/>
                </a:cubicBezTo>
                <a:cubicBezTo>
                  <a:pt x="1843139" y="1989090"/>
                  <a:pt x="1899139" y="1969477"/>
                  <a:pt x="1899139" y="1969477"/>
                </a:cubicBezTo>
                <a:cubicBezTo>
                  <a:pt x="1946276" y="1828069"/>
                  <a:pt x="1921640" y="1918723"/>
                  <a:pt x="1899139" y="1603717"/>
                </a:cubicBezTo>
                <a:cubicBezTo>
                  <a:pt x="1894594" y="1540086"/>
                  <a:pt x="1883805" y="1530847"/>
                  <a:pt x="1856936" y="1477108"/>
                </a:cubicBezTo>
                <a:cubicBezTo>
                  <a:pt x="1816620" y="1275532"/>
                  <a:pt x="1872975" y="1525222"/>
                  <a:pt x="1814733" y="1350498"/>
                </a:cubicBezTo>
                <a:cubicBezTo>
                  <a:pt x="1802505" y="1313814"/>
                  <a:pt x="1803890" y="1272543"/>
                  <a:pt x="1786597" y="1237957"/>
                </a:cubicBezTo>
                <a:cubicBezTo>
                  <a:pt x="1764717" y="1194196"/>
                  <a:pt x="1728874" y="1125263"/>
                  <a:pt x="1716259" y="1083212"/>
                </a:cubicBezTo>
                <a:cubicBezTo>
                  <a:pt x="1684231" y="976451"/>
                  <a:pt x="1667101" y="865397"/>
                  <a:pt x="1631853" y="759655"/>
                </a:cubicBezTo>
                <a:cubicBezTo>
                  <a:pt x="1608407" y="689317"/>
                  <a:pt x="1579495" y="620570"/>
                  <a:pt x="1561514" y="548640"/>
                </a:cubicBezTo>
                <a:cubicBezTo>
                  <a:pt x="1556825" y="529883"/>
                  <a:pt x="1556094" y="509662"/>
                  <a:pt x="1547447" y="492369"/>
                </a:cubicBezTo>
                <a:cubicBezTo>
                  <a:pt x="1541516" y="480506"/>
                  <a:pt x="1529922" y="472192"/>
                  <a:pt x="1519311" y="464234"/>
                </a:cubicBezTo>
                <a:cubicBezTo>
                  <a:pt x="1492259" y="443945"/>
                  <a:pt x="1434905" y="407963"/>
                  <a:pt x="1434905" y="407963"/>
                </a:cubicBezTo>
                <a:cubicBezTo>
                  <a:pt x="1394516" y="246412"/>
                  <a:pt x="1450992" y="445500"/>
                  <a:pt x="1392702" y="309489"/>
                </a:cubicBezTo>
                <a:cubicBezTo>
                  <a:pt x="1387078" y="296366"/>
                  <a:pt x="1375513" y="227435"/>
                  <a:pt x="1364567" y="211015"/>
                </a:cubicBezTo>
                <a:cubicBezTo>
                  <a:pt x="1353531" y="194461"/>
                  <a:pt x="1334577" y="184516"/>
                  <a:pt x="1322363" y="168812"/>
                </a:cubicBezTo>
                <a:cubicBezTo>
                  <a:pt x="1301603" y="142121"/>
                  <a:pt x="1276786" y="116485"/>
                  <a:pt x="1266093" y="84406"/>
                </a:cubicBezTo>
                <a:cubicBezTo>
                  <a:pt x="1261404" y="70338"/>
                  <a:pt x="1262510" y="52688"/>
                  <a:pt x="1252025" y="42203"/>
                </a:cubicBezTo>
                <a:cubicBezTo>
                  <a:pt x="1241540" y="31718"/>
                  <a:pt x="1224502" y="30232"/>
                  <a:pt x="1209822" y="28135"/>
                </a:cubicBezTo>
                <a:cubicBezTo>
                  <a:pt x="1125750" y="16125"/>
                  <a:pt x="956603" y="0"/>
                  <a:pt x="956603" y="0"/>
                </a:cubicBezTo>
                <a:cubicBezTo>
                  <a:pt x="881575" y="4689"/>
                  <a:pt x="806321" y="6588"/>
                  <a:pt x="731520" y="14068"/>
                </a:cubicBezTo>
                <a:cubicBezTo>
                  <a:pt x="559791" y="31241"/>
                  <a:pt x="808311" y="27674"/>
                  <a:pt x="604911" y="42203"/>
                </a:cubicBezTo>
                <a:cubicBezTo>
                  <a:pt x="562815" y="45210"/>
                  <a:pt x="511127" y="30480"/>
                  <a:pt x="492370" y="28135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3533129" y="4951828"/>
            <a:ext cx="812882" cy="4710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4524" y="5339395"/>
            <a:ext cx="222844" cy="129528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0439" y="5318332"/>
            <a:ext cx="222844" cy="129528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6354" y="5345215"/>
            <a:ext cx="222844" cy="129528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4053" y="5397592"/>
            <a:ext cx="222844" cy="129528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4823" y="5407629"/>
            <a:ext cx="222844" cy="129528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6381" y="5397592"/>
            <a:ext cx="222844" cy="129528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5865" y="5397592"/>
            <a:ext cx="222844" cy="129528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0303" y="5407629"/>
            <a:ext cx="222844" cy="129528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4537" y="5365726"/>
            <a:ext cx="270710" cy="32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13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062" y="289945"/>
            <a:ext cx="10364451" cy="1610686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Year 2 addition</a:t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026" y="-10548"/>
            <a:ext cx="1426974" cy="10738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4409" y="758236"/>
            <a:ext cx="8647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en-GB" sz="2800" b="1" u="sng" dirty="0" smtClean="0">
                <a:solidFill>
                  <a:schemeClr val="bg2">
                    <a:lumMod val="50000"/>
                  </a:schemeClr>
                </a:solidFill>
              </a:rPr>
              <a:t>dd two-digit numbers</a:t>
            </a:r>
            <a:endParaRPr lang="en-GB" sz="28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19235" y="678565"/>
            <a:ext cx="34259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/>
              <a:t>23 + 48 = 71</a:t>
            </a:r>
            <a:endParaRPr lang="en-GB" sz="4400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8" y="-10548"/>
            <a:ext cx="1482078" cy="16564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1391" y="1527677"/>
            <a:ext cx="5140813" cy="494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15003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148</TotalTime>
  <Words>229</Words>
  <Application>Microsoft Office PowerPoint</Application>
  <PresentationFormat>Widescreen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Arial Black</vt:lpstr>
      <vt:lpstr>Tw Cen MT</vt:lpstr>
      <vt:lpstr>Droplet</vt:lpstr>
      <vt:lpstr>Maths parent workshop</vt:lpstr>
      <vt:lpstr>PowerPoint Presentation</vt:lpstr>
      <vt:lpstr>PowerPoint Presentation</vt:lpstr>
      <vt:lpstr>PowerPoint Presentation</vt:lpstr>
      <vt:lpstr>PowerPoint Presentation</vt:lpstr>
      <vt:lpstr>Year 1 addition  13 + 5 = 18 </vt:lpstr>
      <vt:lpstr>Year 1 addition  13 + 5 = 18 </vt:lpstr>
      <vt:lpstr>Year 2 addition   </vt:lpstr>
      <vt:lpstr>Year 2 addition   </vt:lpstr>
      <vt:lpstr>Year 2 addition   </vt:lpstr>
      <vt:lpstr>Year 1 Subtraction  </vt:lpstr>
      <vt:lpstr>Year 1 Subtraction  </vt:lpstr>
      <vt:lpstr>Year 2 Subtraction  </vt:lpstr>
      <vt:lpstr>Year 2 Subtraction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parent workshop</dc:title>
  <dc:creator>Ross Brevitt</dc:creator>
  <cp:lastModifiedBy>Ross Brevitt</cp:lastModifiedBy>
  <cp:revision>15</cp:revision>
  <dcterms:created xsi:type="dcterms:W3CDTF">2018-02-19T10:32:05Z</dcterms:created>
  <dcterms:modified xsi:type="dcterms:W3CDTF">2018-02-19T13:00:06Z</dcterms:modified>
</cp:coreProperties>
</file>